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7"/>
  </p:notesMasterIdLst>
  <p:sldIdLst>
    <p:sldId id="302" r:id="rId2"/>
    <p:sldId id="281" r:id="rId3"/>
    <p:sldId id="258" r:id="rId4"/>
    <p:sldId id="259" r:id="rId5"/>
    <p:sldId id="260" r:id="rId6"/>
    <p:sldId id="261" r:id="rId7"/>
    <p:sldId id="280" r:id="rId8"/>
    <p:sldId id="275" r:id="rId9"/>
    <p:sldId id="274" r:id="rId10"/>
    <p:sldId id="276" r:id="rId11"/>
    <p:sldId id="277" r:id="rId12"/>
    <p:sldId id="272" r:id="rId13"/>
    <p:sldId id="278" r:id="rId14"/>
    <p:sldId id="282" r:id="rId15"/>
    <p:sldId id="283" r:id="rId16"/>
    <p:sldId id="285" r:id="rId17"/>
    <p:sldId id="284" r:id="rId18"/>
    <p:sldId id="271" r:id="rId19"/>
    <p:sldId id="286" r:id="rId20"/>
    <p:sldId id="279" r:id="rId21"/>
    <p:sldId id="303" r:id="rId22"/>
    <p:sldId id="288" r:id="rId23"/>
    <p:sldId id="289" r:id="rId24"/>
    <p:sldId id="290" r:id="rId25"/>
    <p:sldId id="291" r:id="rId26"/>
    <p:sldId id="292" r:id="rId27"/>
    <p:sldId id="293" r:id="rId28"/>
    <p:sldId id="294" r:id="rId29"/>
    <p:sldId id="295" r:id="rId30"/>
    <p:sldId id="296" r:id="rId31"/>
    <p:sldId id="297" r:id="rId32"/>
    <p:sldId id="298" r:id="rId33"/>
    <p:sldId id="299" r:id="rId34"/>
    <p:sldId id="300" r:id="rId35"/>
    <p:sldId id="301" r:id="rId36"/>
  </p:sldIdLst>
  <p:sldSz cx="12192000" cy="6858000"/>
  <p:notesSz cx="9296400"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472C4"/>
    <a:srgbClr val="007DC3"/>
    <a:srgbClr val="003F6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70867" autoAdjust="0"/>
  </p:normalViewPr>
  <p:slideViewPr>
    <p:cSldViewPr snapToGrid="0">
      <p:cViewPr varScale="1">
        <p:scale>
          <a:sx n="49" d="100"/>
          <a:sy n="49" d="100"/>
        </p:scale>
        <p:origin x="126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8440" cy="351737"/>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5265809" y="0"/>
            <a:ext cx="4028440" cy="351737"/>
          </a:xfrm>
          <a:prstGeom prst="rect">
            <a:avLst/>
          </a:prstGeom>
        </p:spPr>
        <p:txBody>
          <a:bodyPr vert="horz" lIns="93177" tIns="46589" rIns="93177" bIns="46589" rtlCol="0"/>
          <a:lstStyle>
            <a:lvl1pPr algn="r">
              <a:defRPr sz="1200"/>
            </a:lvl1pPr>
          </a:lstStyle>
          <a:p>
            <a:fld id="{59CE2A94-C1B2-4612-9D6B-FBF9897CE1FC}" type="datetimeFigureOut">
              <a:rPr lang="en-US" smtClean="0"/>
              <a:t>8/27/2024</a:t>
            </a:fld>
            <a:endParaRPr lang="en-US"/>
          </a:p>
        </p:txBody>
      </p:sp>
      <p:sp>
        <p:nvSpPr>
          <p:cNvPr id="4" name="Slide Image Placeholder 3"/>
          <p:cNvSpPr>
            <a:spLocks noGrp="1" noRot="1" noChangeAspect="1"/>
          </p:cNvSpPr>
          <p:nvPr>
            <p:ph type="sldImg" idx="2"/>
          </p:nvPr>
        </p:nvSpPr>
        <p:spPr>
          <a:xfrm>
            <a:off x="2546350" y="876300"/>
            <a:ext cx="4203700" cy="2365375"/>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929640" y="3373755"/>
            <a:ext cx="7437120" cy="2760345"/>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658664"/>
            <a:ext cx="4028440" cy="351736"/>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5265809" y="6658664"/>
            <a:ext cx="4028440" cy="351736"/>
          </a:xfrm>
          <a:prstGeom prst="rect">
            <a:avLst/>
          </a:prstGeom>
        </p:spPr>
        <p:txBody>
          <a:bodyPr vert="horz" lIns="93177" tIns="46589" rIns="93177" bIns="46589" rtlCol="0" anchor="b"/>
          <a:lstStyle>
            <a:lvl1pPr algn="r">
              <a:defRPr sz="1200"/>
            </a:lvl1pPr>
          </a:lstStyle>
          <a:p>
            <a:fld id="{4E552104-4309-420F-9224-43DAFF08B6C6}" type="slidenum">
              <a:rPr lang="en-US" smtClean="0"/>
              <a:t>‹#›</a:t>
            </a:fld>
            <a:endParaRPr lang="en-US"/>
          </a:p>
        </p:txBody>
      </p:sp>
    </p:spTree>
    <p:extLst>
      <p:ext uri="{BB962C8B-B14F-4D97-AF65-F5344CB8AC3E}">
        <p14:creationId xmlns:p14="http://schemas.microsoft.com/office/powerpoint/2010/main" val="3559404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552104-4309-420F-9224-43DAFF08B6C6}" type="slidenum">
              <a:rPr lang="en-US" smtClean="0"/>
              <a:t>2</a:t>
            </a:fld>
            <a:endParaRPr lang="en-US"/>
          </a:p>
        </p:txBody>
      </p:sp>
    </p:spTree>
    <p:extLst>
      <p:ext uri="{BB962C8B-B14F-4D97-AF65-F5344CB8AC3E}">
        <p14:creationId xmlns:p14="http://schemas.microsoft.com/office/powerpoint/2010/main" val="33812007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552104-4309-420F-9224-43DAFF08B6C6}" type="slidenum">
              <a:rPr lang="en-US" smtClean="0"/>
              <a:t>14</a:t>
            </a:fld>
            <a:endParaRPr lang="en-US"/>
          </a:p>
        </p:txBody>
      </p:sp>
    </p:spTree>
    <p:extLst>
      <p:ext uri="{BB962C8B-B14F-4D97-AF65-F5344CB8AC3E}">
        <p14:creationId xmlns:p14="http://schemas.microsoft.com/office/powerpoint/2010/main" val="8918706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552104-4309-420F-9224-43DAFF08B6C6}" type="slidenum">
              <a:rPr lang="en-US" smtClean="0"/>
              <a:t>15</a:t>
            </a:fld>
            <a:endParaRPr lang="en-US"/>
          </a:p>
        </p:txBody>
      </p:sp>
    </p:spTree>
    <p:extLst>
      <p:ext uri="{BB962C8B-B14F-4D97-AF65-F5344CB8AC3E}">
        <p14:creationId xmlns:p14="http://schemas.microsoft.com/office/powerpoint/2010/main" val="3160771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552104-4309-420F-9224-43DAFF08B6C6}" type="slidenum">
              <a:rPr lang="en-US" smtClean="0"/>
              <a:t>16</a:t>
            </a:fld>
            <a:endParaRPr lang="en-US"/>
          </a:p>
        </p:txBody>
      </p:sp>
    </p:spTree>
    <p:extLst>
      <p:ext uri="{BB962C8B-B14F-4D97-AF65-F5344CB8AC3E}">
        <p14:creationId xmlns:p14="http://schemas.microsoft.com/office/powerpoint/2010/main" val="12122794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552104-4309-420F-9224-43DAFF08B6C6}" type="slidenum">
              <a:rPr lang="en-US" smtClean="0"/>
              <a:t>17</a:t>
            </a:fld>
            <a:endParaRPr lang="en-US"/>
          </a:p>
        </p:txBody>
      </p:sp>
    </p:spTree>
    <p:extLst>
      <p:ext uri="{BB962C8B-B14F-4D97-AF65-F5344CB8AC3E}">
        <p14:creationId xmlns:p14="http://schemas.microsoft.com/office/powerpoint/2010/main" val="145036224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552104-4309-420F-9224-43DAFF08B6C6}" type="slidenum">
              <a:rPr lang="en-US" smtClean="0"/>
              <a:t>18</a:t>
            </a:fld>
            <a:endParaRPr lang="en-US"/>
          </a:p>
        </p:txBody>
      </p:sp>
    </p:spTree>
    <p:extLst>
      <p:ext uri="{BB962C8B-B14F-4D97-AF65-F5344CB8AC3E}">
        <p14:creationId xmlns:p14="http://schemas.microsoft.com/office/powerpoint/2010/main" val="16050794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552104-4309-420F-9224-43DAFF08B6C6}" type="slidenum">
              <a:rPr lang="en-US" smtClean="0"/>
              <a:t>19</a:t>
            </a:fld>
            <a:endParaRPr lang="en-US"/>
          </a:p>
        </p:txBody>
      </p:sp>
    </p:spTree>
    <p:extLst>
      <p:ext uri="{BB962C8B-B14F-4D97-AF65-F5344CB8AC3E}">
        <p14:creationId xmlns:p14="http://schemas.microsoft.com/office/powerpoint/2010/main" val="35188103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552104-4309-420F-9224-43DAFF08B6C6}" type="slidenum">
              <a:rPr lang="en-US" smtClean="0"/>
              <a:t>20</a:t>
            </a:fld>
            <a:endParaRPr lang="en-US"/>
          </a:p>
        </p:txBody>
      </p:sp>
    </p:spTree>
    <p:extLst>
      <p:ext uri="{BB962C8B-B14F-4D97-AF65-F5344CB8AC3E}">
        <p14:creationId xmlns:p14="http://schemas.microsoft.com/office/powerpoint/2010/main" val="34188184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E552104-4309-420F-9224-43DAFF08B6C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7407033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E552104-4309-420F-9224-43DAFF08B6C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6027202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E552104-4309-420F-9224-43DAFF08B6C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546628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552104-4309-420F-9224-43DAFF08B6C6}" type="slidenum">
              <a:rPr lang="en-US" smtClean="0"/>
              <a:t>3</a:t>
            </a:fld>
            <a:endParaRPr lang="en-US"/>
          </a:p>
        </p:txBody>
      </p:sp>
    </p:spTree>
    <p:extLst>
      <p:ext uri="{BB962C8B-B14F-4D97-AF65-F5344CB8AC3E}">
        <p14:creationId xmlns:p14="http://schemas.microsoft.com/office/powerpoint/2010/main" val="317407033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E552104-4309-420F-9224-43DAFF08B6C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4707177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E552104-4309-420F-9224-43DAFF08B6C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121837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E552104-4309-420F-9224-43DAFF08B6C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2643541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E552104-4309-420F-9224-43DAFF08B6C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188184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E552104-4309-420F-9224-43DAFF08B6C6}" type="slidenum">
              <a:rPr lang="en-US" smtClean="0"/>
              <a:t>4</a:t>
            </a:fld>
            <a:endParaRPr lang="en-US"/>
          </a:p>
        </p:txBody>
      </p:sp>
    </p:spTree>
    <p:extLst>
      <p:ext uri="{BB962C8B-B14F-4D97-AF65-F5344CB8AC3E}">
        <p14:creationId xmlns:p14="http://schemas.microsoft.com/office/powerpoint/2010/main" val="42602720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E552104-4309-420F-9224-43DAFF08B6C6}" type="slidenum">
              <a:rPr lang="en-US" smtClean="0"/>
              <a:t>5</a:t>
            </a:fld>
            <a:endParaRPr lang="en-US"/>
          </a:p>
        </p:txBody>
      </p:sp>
    </p:spTree>
    <p:extLst>
      <p:ext uri="{BB962C8B-B14F-4D97-AF65-F5344CB8AC3E}">
        <p14:creationId xmlns:p14="http://schemas.microsoft.com/office/powerpoint/2010/main" val="21206673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552104-4309-420F-9224-43DAFF08B6C6}" type="slidenum">
              <a:rPr lang="en-US" smtClean="0"/>
              <a:t>6</a:t>
            </a:fld>
            <a:endParaRPr lang="en-US"/>
          </a:p>
        </p:txBody>
      </p:sp>
    </p:spTree>
    <p:extLst>
      <p:ext uri="{BB962C8B-B14F-4D97-AF65-F5344CB8AC3E}">
        <p14:creationId xmlns:p14="http://schemas.microsoft.com/office/powerpoint/2010/main" val="24546628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552104-4309-420F-9224-43DAFF08B6C6}" type="slidenum">
              <a:rPr lang="en-US" smtClean="0"/>
              <a:t>7</a:t>
            </a:fld>
            <a:endParaRPr lang="en-US"/>
          </a:p>
        </p:txBody>
      </p:sp>
    </p:spTree>
    <p:extLst>
      <p:ext uri="{BB962C8B-B14F-4D97-AF65-F5344CB8AC3E}">
        <p14:creationId xmlns:p14="http://schemas.microsoft.com/office/powerpoint/2010/main" val="40470717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552104-4309-420F-9224-43DAFF08B6C6}" type="slidenum">
              <a:rPr lang="en-US" smtClean="0"/>
              <a:t>11</a:t>
            </a:fld>
            <a:endParaRPr lang="en-US"/>
          </a:p>
        </p:txBody>
      </p:sp>
    </p:spTree>
    <p:extLst>
      <p:ext uri="{BB962C8B-B14F-4D97-AF65-F5344CB8AC3E}">
        <p14:creationId xmlns:p14="http://schemas.microsoft.com/office/powerpoint/2010/main" val="19380221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552104-4309-420F-9224-43DAFF08B6C6}" type="slidenum">
              <a:rPr lang="en-US" smtClean="0"/>
              <a:t>12</a:t>
            </a:fld>
            <a:endParaRPr lang="en-US"/>
          </a:p>
        </p:txBody>
      </p:sp>
    </p:spTree>
    <p:extLst>
      <p:ext uri="{BB962C8B-B14F-4D97-AF65-F5344CB8AC3E}">
        <p14:creationId xmlns:p14="http://schemas.microsoft.com/office/powerpoint/2010/main" val="1512183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552104-4309-420F-9224-43DAFF08B6C6}" type="slidenum">
              <a:rPr lang="en-US" smtClean="0"/>
              <a:t>13</a:t>
            </a:fld>
            <a:endParaRPr lang="en-US"/>
          </a:p>
        </p:txBody>
      </p:sp>
    </p:spTree>
    <p:extLst>
      <p:ext uri="{BB962C8B-B14F-4D97-AF65-F5344CB8AC3E}">
        <p14:creationId xmlns:p14="http://schemas.microsoft.com/office/powerpoint/2010/main" val="362643541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5.svg"/><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51AEA7-C025-40E9-AA39-1F834F288D0F}"/>
              </a:ext>
            </a:extLst>
          </p:cNvPr>
          <p:cNvSpPr>
            <a:spLocks noGrp="1"/>
          </p:cNvSpPr>
          <p:nvPr>
            <p:ph type="ctrTitle"/>
          </p:nvPr>
        </p:nvSpPr>
        <p:spPr>
          <a:xfrm>
            <a:off x="568052" y="2091977"/>
            <a:ext cx="11060394" cy="2387600"/>
          </a:xfrm>
          <a:ln>
            <a:noFill/>
          </a:ln>
        </p:spPr>
        <p:txBody>
          <a:bodyPr anchor="t" anchorCtr="0"/>
          <a:lstStyle>
            <a:lvl1pPr algn="l">
              <a:lnSpc>
                <a:spcPct val="100000"/>
              </a:lnSpc>
              <a:defRPr sz="8000"/>
            </a:lvl1pPr>
          </a:lstStyle>
          <a:p>
            <a:r>
              <a:rPr lang="en-US" dirty="0"/>
              <a:t>Click to edit Master title style</a:t>
            </a:r>
          </a:p>
        </p:txBody>
      </p:sp>
      <p:sp>
        <p:nvSpPr>
          <p:cNvPr id="10" name="Rectangle 9">
            <a:extLst>
              <a:ext uri="{FF2B5EF4-FFF2-40B4-BE49-F238E27FC236}">
                <a16:creationId xmlns:a16="http://schemas.microsoft.com/office/drawing/2014/main" id="{5CE83137-CB90-4D3F-95A5-AB2E4292B0C6}"/>
              </a:ext>
            </a:extLst>
          </p:cNvPr>
          <p:cNvSpPr/>
          <p:nvPr userDrawn="1"/>
        </p:nvSpPr>
        <p:spPr>
          <a:xfrm>
            <a:off x="0" y="5311993"/>
            <a:ext cx="12192000" cy="154600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Graphic 12">
            <a:extLst>
              <a:ext uri="{FF2B5EF4-FFF2-40B4-BE49-F238E27FC236}">
                <a16:creationId xmlns:a16="http://schemas.microsoft.com/office/drawing/2014/main" id="{A18229AB-D00D-4D09-B3FB-35F366151B08}"/>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77383" y="5723608"/>
            <a:ext cx="2115740" cy="713702"/>
          </a:xfrm>
          <a:prstGeom prst="rect">
            <a:avLst/>
          </a:prstGeom>
        </p:spPr>
      </p:pic>
    </p:spTree>
    <p:extLst>
      <p:ext uri="{BB962C8B-B14F-4D97-AF65-F5344CB8AC3E}">
        <p14:creationId xmlns:p14="http://schemas.microsoft.com/office/powerpoint/2010/main" val="13317272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olic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51AEA7-C025-40E9-AA39-1F834F288D0F}"/>
              </a:ext>
            </a:extLst>
          </p:cNvPr>
          <p:cNvSpPr>
            <a:spLocks noGrp="1"/>
          </p:cNvSpPr>
          <p:nvPr>
            <p:ph type="ctrTitle"/>
          </p:nvPr>
        </p:nvSpPr>
        <p:spPr>
          <a:xfrm>
            <a:off x="568052" y="2091977"/>
            <a:ext cx="11060394" cy="2387600"/>
          </a:xfrm>
          <a:ln>
            <a:noFill/>
          </a:ln>
        </p:spPr>
        <p:txBody>
          <a:bodyPr anchor="t" anchorCtr="0"/>
          <a:lstStyle>
            <a:lvl1pPr algn="l">
              <a:lnSpc>
                <a:spcPct val="100000"/>
              </a:lnSpc>
              <a:defRPr sz="8000"/>
            </a:lvl1pPr>
          </a:lstStyle>
          <a:p>
            <a:r>
              <a:rPr lang="en-US" dirty="0"/>
              <a:t>Click to edit Master title style</a:t>
            </a:r>
          </a:p>
        </p:txBody>
      </p:sp>
      <p:sp>
        <p:nvSpPr>
          <p:cNvPr id="10" name="Rectangle 9">
            <a:extLst>
              <a:ext uri="{FF2B5EF4-FFF2-40B4-BE49-F238E27FC236}">
                <a16:creationId xmlns:a16="http://schemas.microsoft.com/office/drawing/2014/main" id="{5CE83137-CB90-4D3F-95A5-AB2E4292B0C6}"/>
              </a:ext>
            </a:extLst>
          </p:cNvPr>
          <p:cNvSpPr/>
          <p:nvPr userDrawn="1"/>
        </p:nvSpPr>
        <p:spPr>
          <a:xfrm>
            <a:off x="0" y="5311993"/>
            <a:ext cx="12192000" cy="154600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Graphic 12">
            <a:extLst>
              <a:ext uri="{FF2B5EF4-FFF2-40B4-BE49-F238E27FC236}">
                <a16:creationId xmlns:a16="http://schemas.microsoft.com/office/drawing/2014/main" id="{A18229AB-D00D-4D09-B3FB-35F366151B08}"/>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77383" y="5723608"/>
            <a:ext cx="2115740" cy="713702"/>
          </a:xfrm>
          <a:prstGeom prst="rect">
            <a:avLst/>
          </a:prstGeom>
        </p:spPr>
      </p:pic>
      <p:pic>
        <p:nvPicPr>
          <p:cNvPr id="5" name="Picture 4" descr="Logo&#10;&#10;Description automatically generated">
            <a:extLst>
              <a:ext uri="{FF2B5EF4-FFF2-40B4-BE49-F238E27FC236}">
                <a16:creationId xmlns:a16="http://schemas.microsoft.com/office/drawing/2014/main" id="{2350C89C-B63D-4FE6-A063-6269C894AE52}"/>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9451" t="9504" r="9760" b="11442"/>
          <a:stretch/>
        </p:blipFill>
        <p:spPr>
          <a:xfrm>
            <a:off x="9655629" y="4310492"/>
            <a:ext cx="2013857" cy="2210052"/>
          </a:xfrm>
          <a:prstGeom prst="rect">
            <a:avLst/>
          </a:prstGeom>
        </p:spPr>
      </p:pic>
    </p:spTree>
    <p:extLst>
      <p:ext uri="{BB962C8B-B14F-4D97-AF65-F5344CB8AC3E}">
        <p14:creationId xmlns:p14="http://schemas.microsoft.com/office/powerpoint/2010/main" val="2249551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Fi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51AEA7-C025-40E9-AA39-1F834F288D0F}"/>
              </a:ext>
            </a:extLst>
          </p:cNvPr>
          <p:cNvSpPr>
            <a:spLocks noGrp="1"/>
          </p:cNvSpPr>
          <p:nvPr>
            <p:ph type="ctrTitle"/>
          </p:nvPr>
        </p:nvSpPr>
        <p:spPr>
          <a:xfrm>
            <a:off x="568052" y="2091977"/>
            <a:ext cx="11060394" cy="2387600"/>
          </a:xfrm>
          <a:ln>
            <a:noFill/>
          </a:ln>
        </p:spPr>
        <p:txBody>
          <a:bodyPr anchor="t" anchorCtr="0"/>
          <a:lstStyle>
            <a:lvl1pPr algn="l">
              <a:lnSpc>
                <a:spcPct val="100000"/>
              </a:lnSpc>
              <a:defRPr sz="8000"/>
            </a:lvl1pPr>
          </a:lstStyle>
          <a:p>
            <a:r>
              <a:rPr lang="en-US" dirty="0"/>
              <a:t>Click to edit Master title style</a:t>
            </a:r>
          </a:p>
        </p:txBody>
      </p:sp>
      <p:sp>
        <p:nvSpPr>
          <p:cNvPr id="10" name="Rectangle 9">
            <a:extLst>
              <a:ext uri="{FF2B5EF4-FFF2-40B4-BE49-F238E27FC236}">
                <a16:creationId xmlns:a16="http://schemas.microsoft.com/office/drawing/2014/main" id="{5CE83137-CB90-4D3F-95A5-AB2E4292B0C6}"/>
              </a:ext>
            </a:extLst>
          </p:cNvPr>
          <p:cNvSpPr/>
          <p:nvPr userDrawn="1"/>
        </p:nvSpPr>
        <p:spPr>
          <a:xfrm>
            <a:off x="0" y="5311993"/>
            <a:ext cx="12192000" cy="154600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Graphic 12">
            <a:extLst>
              <a:ext uri="{FF2B5EF4-FFF2-40B4-BE49-F238E27FC236}">
                <a16:creationId xmlns:a16="http://schemas.microsoft.com/office/drawing/2014/main" id="{A18229AB-D00D-4D09-B3FB-35F366151B08}"/>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77383" y="5723608"/>
            <a:ext cx="2115740" cy="713702"/>
          </a:xfrm>
          <a:prstGeom prst="rect">
            <a:avLst/>
          </a:prstGeom>
        </p:spPr>
      </p:pic>
      <p:pic>
        <p:nvPicPr>
          <p:cNvPr id="6" name="Graphic 5">
            <a:extLst>
              <a:ext uri="{FF2B5EF4-FFF2-40B4-BE49-F238E27FC236}">
                <a16:creationId xmlns:a16="http://schemas.microsoft.com/office/drawing/2014/main" id="{72B880DD-577B-4517-9EAF-E78B0073EC0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9451656" y="4881016"/>
            <a:ext cx="2176790" cy="1600200"/>
          </a:xfrm>
          <a:prstGeom prst="rect">
            <a:avLst/>
          </a:prstGeom>
        </p:spPr>
      </p:pic>
    </p:spTree>
    <p:extLst>
      <p:ext uri="{BB962C8B-B14F-4D97-AF65-F5344CB8AC3E}">
        <p14:creationId xmlns:p14="http://schemas.microsoft.com/office/powerpoint/2010/main" val="23540384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Police and Fi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51AEA7-C025-40E9-AA39-1F834F288D0F}"/>
              </a:ext>
            </a:extLst>
          </p:cNvPr>
          <p:cNvSpPr>
            <a:spLocks noGrp="1"/>
          </p:cNvSpPr>
          <p:nvPr>
            <p:ph type="ctrTitle"/>
          </p:nvPr>
        </p:nvSpPr>
        <p:spPr>
          <a:xfrm>
            <a:off x="568052" y="2091977"/>
            <a:ext cx="11060394" cy="2387600"/>
          </a:xfrm>
          <a:ln>
            <a:noFill/>
          </a:ln>
        </p:spPr>
        <p:txBody>
          <a:bodyPr anchor="t" anchorCtr="0"/>
          <a:lstStyle>
            <a:lvl1pPr algn="l">
              <a:lnSpc>
                <a:spcPct val="100000"/>
              </a:lnSpc>
              <a:defRPr sz="8000"/>
            </a:lvl1pPr>
          </a:lstStyle>
          <a:p>
            <a:r>
              <a:rPr lang="en-US" dirty="0"/>
              <a:t>Click to edit Master title style</a:t>
            </a:r>
          </a:p>
        </p:txBody>
      </p:sp>
      <p:sp>
        <p:nvSpPr>
          <p:cNvPr id="10" name="Rectangle 9">
            <a:extLst>
              <a:ext uri="{FF2B5EF4-FFF2-40B4-BE49-F238E27FC236}">
                <a16:creationId xmlns:a16="http://schemas.microsoft.com/office/drawing/2014/main" id="{5CE83137-CB90-4D3F-95A5-AB2E4292B0C6}"/>
              </a:ext>
            </a:extLst>
          </p:cNvPr>
          <p:cNvSpPr/>
          <p:nvPr userDrawn="1"/>
        </p:nvSpPr>
        <p:spPr>
          <a:xfrm>
            <a:off x="0" y="5311993"/>
            <a:ext cx="12192000" cy="154600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Graphic 12">
            <a:extLst>
              <a:ext uri="{FF2B5EF4-FFF2-40B4-BE49-F238E27FC236}">
                <a16:creationId xmlns:a16="http://schemas.microsoft.com/office/drawing/2014/main" id="{A18229AB-D00D-4D09-B3FB-35F366151B08}"/>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77383" y="5723608"/>
            <a:ext cx="2115740" cy="713702"/>
          </a:xfrm>
          <a:prstGeom prst="rect">
            <a:avLst/>
          </a:prstGeom>
        </p:spPr>
      </p:pic>
      <p:pic>
        <p:nvPicPr>
          <p:cNvPr id="5" name="Picture 4" descr="Logo&#10;&#10;Description automatically generated">
            <a:extLst>
              <a:ext uri="{FF2B5EF4-FFF2-40B4-BE49-F238E27FC236}">
                <a16:creationId xmlns:a16="http://schemas.microsoft.com/office/drawing/2014/main" id="{4840D00C-592F-41EF-B7DB-807828FA5FA5}"/>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9451" t="9504" r="9760" b="11442"/>
          <a:stretch/>
        </p:blipFill>
        <p:spPr>
          <a:xfrm>
            <a:off x="9655629" y="4310492"/>
            <a:ext cx="2013857" cy="2210052"/>
          </a:xfrm>
          <a:prstGeom prst="rect">
            <a:avLst/>
          </a:prstGeom>
        </p:spPr>
      </p:pic>
      <p:pic>
        <p:nvPicPr>
          <p:cNvPr id="7" name="Graphic 6">
            <a:extLst>
              <a:ext uri="{FF2B5EF4-FFF2-40B4-BE49-F238E27FC236}">
                <a16:creationId xmlns:a16="http://schemas.microsoft.com/office/drawing/2014/main" id="{48E7D4BA-D5D7-4478-BD4A-1DFDA4DE7552}"/>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7180404" y="4881016"/>
            <a:ext cx="2176790" cy="1600200"/>
          </a:xfrm>
          <a:prstGeom prst="rect">
            <a:avLst/>
          </a:prstGeom>
        </p:spPr>
      </p:pic>
    </p:spTree>
    <p:extLst>
      <p:ext uri="{BB962C8B-B14F-4D97-AF65-F5344CB8AC3E}">
        <p14:creationId xmlns:p14="http://schemas.microsoft.com/office/powerpoint/2010/main" val="5880288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C08947-152A-4790-9028-AE2CCEFD548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755182D-2005-4CD6-9A95-637085379232}"/>
              </a:ext>
            </a:extLst>
          </p:cNvPr>
          <p:cNvSpPr>
            <a:spLocks noGrp="1"/>
          </p:cNvSpPr>
          <p:nvPr>
            <p:ph idx="1"/>
          </p:nvPr>
        </p:nvSpPr>
        <p:spPr/>
        <p:txBody>
          <a:bodyPr/>
          <a:lstStyle/>
          <a:p>
            <a:pPr lvl="0"/>
            <a:r>
              <a:rPr lang="en-US" dirty="0"/>
              <a:t>Edit Master text styles</a:t>
            </a:r>
          </a:p>
        </p:txBody>
      </p:sp>
      <p:sp>
        <p:nvSpPr>
          <p:cNvPr id="6" name="Slide Number Placeholder 5">
            <a:extLst>
              <a:ext uri="{FF2B5EF4-FFF2-40B4-BE49-F238E27FC236}">
                <a16:creationId xmlns:a16="http://schemas.microsoft.com/office/drawing/2014/main" id="{F7447D5A-0AC5-475A-8E90-C0863D66EAED}"/>
              </a:ext>
            </a:extLst>
          </p:cNvPr>
          <p:cNvSpPr>
            <a:spLocks noGrp="1"/>
          </p:cNvSpPr>
          <p:nvPr>
            <p:ph type="sldNum" sz="quarter" idx="12"/>
          </p:nvPr>
        </p:nvSpPr>
        <p:spPr/>
        <p:txBody>
          <a:bodyPr/>
          <a:lstStyle/>
          <a:p>
            <a:fld id="{2E73A44F-2EF0-4914-8054-1A7660C14E0A}" type="slidenum">
              <a:rPr lang="en-US" smtClean="0"/>
              <a:t>‹#›</a:t>
            </a:fld>
            <a:endParaRPr lang="en-US" dirty="0"/>
          </a:p>
        </p:txBody>
      </p:sp>
    </p:spTree>
    <p:extLst>
      <p:ext uri="{BB962C8B-B14F-4D97-AF65-F5344CB8AC3E}">
        <p14:creationId xmlns:p14="http://schemas.microsoft.com/office/powerpoint/2010/main" val="5168070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96760B-26E5-483E-8DD5-D064F54800B8}"/>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12224B05-4F5B-4F08-B5A7-1B66CE250429}"/>
              </a:ext>
            </a:extLst>
          </p:cNvPr>
          <p:cNvSpPr>
            <a:spLocks noGrp="1"/>
          </p:cNvSpPr>
          <p:nvPr>
            <p:ph sz="half" idx="1"/>
          </p:nvPr>
        </p:nvSpPr>
        <p:spPr>
          <a:xfrm>
            <a:off x="838200" y="1949225"/>
            <a:ext cx="5181600" cy="4227738"/>
          </a:xfrm>
        </p:spPr>
        <p:txBody>
          <a:bodyPr/>
          <a:lstStyle>
            <a:lvl2pPr marL="457200" indent="0">
              <a:buNone/>
              <a:defRPr/>
            </a:lvl2pPr>
          </a:lstStyle>
          <a:p>
            <a:pPr lvl="0"/>
            <a:r>
              <a:rPr lang="en-US" dirty="0"/>
              <a:t>Edit Master text styles</a:t>
            </a:r>
          </a:p>
        </p:txBody>
      </p:sp>
      <p:sp>
        <p:nvSpPr>
          <p:cNvPr id="4" name="Content Placeholder 3">
            <a:extLst>
              <a:ext uri="{FF2B5EF4-FFF2-40B4-BE49-F238E27FC236}">
                <a16:creationId xmlns:a16="http://schemas.microsoft.com/office/drawing/2014/main" id="{3BA44906-26AB-4D65-A3C4-A1C02FABFD0C}"/>
              </a:ext>
            </a:extLst>
          </p:cNvPr>
          <p:cNvSpPr>
            <a:spLocks noGrp="1"/>
          </p:cNvSpPr>
          <p:nvPr>
            <p:ph sz="half" idx="2"/>
          </p:nvPr>
        </p:nvSpPr>
        <p:spPr>
          <a:xfrm>
            <a:off x="6172200" y="1949225"/>
            <a:ext cx="5181600" cy="4227738"/>
          </a:xfrm>
        </p:spPr>
        <p:txBody>
          <a:bodyPr/>
          <a:lstStyle/>
          <a:p>
            <a:pPr lvl="0"/>
            <a:r>
              <a:rPr lang="en-US" dirty="0"/>
              <a:t>Edit Master text styles</a:t>
            </a:r>
          </a:p>
        </p:txBody>
      </p:sp>
      <p:sp>
        <p:nvSpPr>
          <p:cNvPr id="7" name="Slide Number Placeholder 6">
            <a:extLst>
              <a:ext uri="{FF2B5EF4-FFF2-40B4-BE49-F238E27FC236}">
                <a16:creationId xmlns:a16="http://schemas.microsoft.com/office/drawing/2014/main" id="{1DBF9BD6-8B03-48C5-9AB3-8B4392F64780}"/>
              </a:ext>
            </a:extLst>
          </p:cNvPr>
          <p:cNvSpPr>
            <a:spLocks noGrp="1"/>
          </p:cNvSpPr>
          <p:nvPr>
            <p:ph type="sldNum" sz="quarter" idx="12"/>
          </p:nvPr>
        </p:nvSpPr>
        <p:spPr/>
        <p:txBody>
          <a:bodyPr/>
          <a:lstStyle/>
          <a:p>
            <a:fld id="{2E73A44F-2EF0-4914-8054-1A7660C14E0A}" type="slidenum">
              <a:rPr lang="en-US" smtClean="0"/>
              <a:t>‹#›</a:t>
            </a:fld>
            <a:endParaRPr lang="en-US"/>
          </a:p>
        </p:txBody>
      </p:sp>
    </p:spTree>
    <p:extLst>
      <p:ext uri="{BB962C8B-B14F-4D97-AF65-F5344CB8AC3E}">
        <p14:creationId xmlns:p14="http://schemas.microsoft.com/office/powerpoint/2010/main" val="36218276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03CD91-FF60-4D1D-9332-38EC86D088A8}"/>
              </a:ext>
            </a:extLst>
          </p:cNvPr>
          <p:cNvSpPr>
            <a:spLocks noGrp="1"/>
          </p:cNvSpPr>
          <p:nvPr>
            <p:ph type="title"/>
          </p:nvPr>
        </p:nvSpPr>
        <p:spPr/>
        <p:txBody>
          <a:bodyPr/>
          <a:lstStyle/>
          <a:p>
            <a:r>
              <a:rPr lang="en-US"/>
              <a:t>Click to edit Master title style</a:t>
            </a:r>
          </a:p>
        </p:txBody>
      </p:sp>
      <p:sp>
        <p:nvSpPr>
          <p:cNvPr id="5" name="Slide Number Placeholder 4">
            <a:extLst>
              <a:ext uri="{FF2B5EF4-FFF2-40B4-BE49-F238E27FC236}">
                <a16:creationId xmlns:a16="http://schemas.microsoft.com/office/drawing/2014/main" id="{67EEC516-8697-44BB-8DE5-DDB3F27F4CB2}"/>
              </a:ext>
            </a:extLst>
          </p:cNvPr>
          <p:cNvSpPr>
            <a:spLocks noGrp="1"/>
          </p:cNvSpPr>
          <p:nvPr>
            <p:ph type="sldNum" sz="quarter" idx="12"/>
          </p:nvPr>
        </p:nvSpPr>
        <p:spPr/>
        <p:txBody>
          <a:bodyPr/>
          <a:lstStyle/>
          <a:p>
            <a:fld id="{2E73A44F-2EF0-4914-8054-1A7660C14E0A}" type="slidenum">
              <a:rPr lang="en-US" smtClean="0"/>
              <a:t>‹#›</a:t>
            </a:fld>
            <a:endParaRPr lang="en-US"/>
          </a:p>
        </p:txBody>
      </p:sp>
    </p:spTree>
    <p:extLst>
      <p:ext uri="{BB962C8B-B14F-4D97-AF65-F5344CB8AC3E}">
        <p14:creationId xmlns:p14="http://schemas.microsoft.com/office/powerpoint/2010/main" val="10525533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for Image">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03CD91-FF60-4D1D-9332-38EC86D088A8}"/>
              </a:ext>
            </a:extLst>
          </p:cNvPr>
          <p:cNvSpPr>
            <a:spLocks noGrp="1"/>
          </p:cNvSpPr>
          <p:nvPr>
            <p:ph type="title"/>
          </p:nvPr>
        </p:nvSpPr>
        <p:spPr/>
        <p:txBody>
          <a:bodyPr/>
          <a:lstStyle>
            <a:lvl1pPr>
              <a:defRPr>
                <a:solidFill>
                  <a:srgbClr val="003F61"/>
                </a:solidFill>
              </a:defRPr>
            </a:lvl1pPr>
          </a:lstStyle>
          <a:p>
            <a:r>
              <a:rPr lang="en-US" dirty="0"/>
              <a:t>Click to edit Master title style</a:t>
            </a:r>
          </a:p>
        </p:txBody>
      </p:sp>
      <p:sp>
        <p:nvSpPr>
          <p:cNvPr id="5" name="Slide Number Placeholder 4">
            <a:extLst>
              <a:ext uri="{FF2B5EF4-FFF2-40B4-BE49-F238E27FC236}">
                <a16:creationId xmlns:a16="http://schemas.microsoft.com/office/drawing/2014/main" id="{67EEC516-8697-44BB-8DE5-DDB3F27F4CB2}"/>
              </a:ext>
            </a:extLst>
          </p:cNvPr>
          <p:cNvSpPr>
            <a:spLocks noGrp="1"/>
          </p:cNvSpPr>
          <p:nvPr>
            <p:ph type="sldNum" sz="quarter" idx="12"/>
          </p:nvPr>
        </p:nvSpPr>
        <p:spPr/>
        <p:txBody>
          <a:bodyPr/>
          <a:lstStyle>
            <a:lvl1pPr>
              <a:defRPr>
                <a:solidFill>
                  <a:srgbClr val="003F61"/>
                </a:solidFill>
              </a:defRPr>
            </a:lvl1pPr>
          </a:lstStyle>
          <a:p>
            <a:fld id="{2E73A44F-2EF0-4914-8054-1A7660C14E0A}" type="slidenum">
              <a:rPr lang="en-US" smtClean="0"/>
              <a:pPr/>
              <a:t>‹#›</a:t>
            </a:fld>
            <a:endParaRPr lang="en-US" dirty="0"/>
          </a:p>
        </p:txBody>
      </p:sp>
    </p:spTree>
    <p:extLst>
      <p:ext uri="{BB962C8B-B14F-4D97-AF65-F5344CB8AC3E}">
        <p14:creationId xmlns:p14="http://schemas.microsoft.com/office/powerpoint/2010/main" val="3291075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28C5B21-0409-40A2-BF96-85655172D675}"/>
              </a:ext>
            </a:extLst>
          </p:cNvPr>
          <p:cNvSpPr>
            <a:spLocks noGrp="1"/>
          </p:cNvSpPr>
          <p:nvPr>
            <p:ph type="sldNum" sz="quarter" idx="12"/>
          </p:nvPr>
        </p:nvSpPr>
        <p:spPr/>
        <p:txBody>
          <a:bodyPr/>
          <a:lstStyle/>
          <a:p>
            <a:fld id="{2E73A44F-2EF0-4914-8054-1A7660C14E0A}" type="slidenum">
              <a:rPr lang="en-US" smtClean="0"/>
              <a:t>‹#›</a:t>
            </a:fld>
            <a:endParaRPr lang="en-US"/>
          </a:p>
        </p:txBody>
      </p:sp>
    </p:spTree>
    <p:extLst>
      <p:ext uri="{BB962C8B-B14F-4D97-AF65-F5344CB8AC3E}">
        <p14:creationId xmlns:p14="http://schemas.microsoft.com/office/powerpoint/2010/main" val="37205939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F6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52A99B6-B5B4-4CF6-A2F7-7A2BF6A8B763}"/>
              </a:ext>
            </a:extLst>
          </p:cNvPr>
          <p:cNvSpPr>
            <a:spLocks noGrp="1"/>
          </p:cNvSpPr>
          <p:nvPr>
            <p:ph type="title"/>
          </p:nvPr>
        </p:nvSpPr>
        <p:spPr>
          <a:xfrm>
            <a:off x="565803" y="1163943"/>
            <a:ext cx="10787997" cy="526745"/>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a:extLst>
              <a:ext uri="{FF2B5EF4-FFF2-40B4-BE49-F238E27FC236}">
                <a16:creationId xmlns:a16="http://schemas.microsoft.com/office/drawing/2014/main" id="{5F244680-4CA5-4061-BA8F-748828E71FA9}"/>
              </a:ext>
            </a:extLst>
          </p:cNvPr>
          <p:cNvSpPr>
            <a:spLocks noGrp="1"/>
          </p:cNvSpPr>
          <p:nvPr>
            <p:ph type="body" idx="1"/>
          </p:nvPr>
        </p:nvSpPr>
        <p:spPr>
          <a:xfrm>
            <a:off x="838200" y="1949225"/>
            <a:ext cx="10515600" cy="4227738"/>
          </a:xfrm>
          <a:prstGeom prst="rect">
            <a:avLst/>
          </a:prstGeom>
        </p:spPr>
        <p:txBody>
          <a:bodyPr vert="horz" lIns="91440" tIns="45720" rIns="91440" bIns="45720" rtlCol="0">
            <a:noAutofit/>
          </a:bodyPr>
          <a:lstStyle/>
          <a:p>
            <a:pPr lvl="0"/>
            <a:r>
              <a:rPr lang="en-US" dirty="0"/>
              <a:t>Edit Master text styles</a:t>
            </a:r>
          </a:p>
        </p:txBody>
      </p:sp>
      <p:sp>
        <p:nvSpPr>
          <p:cNvPr id="6" name="Slide Number Placeholder 5">
            <a:extLst>
              <a:ext uri="{FF2B5EF4-FFF2-40B4-BE49-F238E27FC236}">
                <a16:creationId xmlns:a16="http://schemas.microsoft.com/office/drawing/2014/main" id="{1C26EB5C-96FF-41BA-B564-C66AE7AFB2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bg1"/>
                </a:solidFill>
                <a:latin typeface="Tw Cen MT" panose="020B0602020104020603" pitchFamily="34" charset="0"/>
              </a:defRPr>
            </a:lvl1pPr>
          </a:lstStyle>
          <a:p>
            <a:fld id="{8D48E626-9CED-455F-A018-2B4F8B94D365}" type="slidenum">
              <a:rPr lang="en-US" smtClean="0"/>
              <a:pPr/>
              <a:t>‹#›</a:t>
            </a:fld>
            <a:endParaRPr lang="en-US" dirty="0"/>
          </a:p>
        </p:txBody>
      </p:sp>
      <p:cxnSp>
        <p:nvCxnSpPr>
          <p:cNvPr id="12" name="Straight Connector 11">
            <a:extLst>
              <a:ext uri="{FF2B5EF4-FFF2-40B4-BE49-F238E27FC236}">
                <a16:creationId xmlns:a16="http://schemas.microsoft.com/office/drawing/2014/main" id="{0D1F5ADC-8635-46B2-8999-EA10299A6E1D}"/>
              </a:ext>
            </a:extLst>
          </p:cNvPr>
          <p:cNvCxnSpPr>
            <a:cxnSpLocks/>
          </p:cNvCxnSpPr>
          <p:nvPr userDrawn="1"/>
        </p:nvCxnSpPr>
        <p:spPr>
          <a:xfrm>
            <a:off x="677383" y="832953"/>
            <a:ext cx="640080" cy="0"/>
          </a:xfrm>
          <a:prstGeom prst="line">
            <a:avLst/>
          </a:prstGeom>
          <a:noFill/>
          <a:ln w="114300" cap="flat" cmpd="sng" algn="ctr">
            <a:solidFill>
              <a:srgbClr val="007DC3"/>
            </a:solidFill>
            <a:prstDash val="solid"/>
            <a:miter lim="800000"/>
          </a:ln>
          <a:effectLst/>
        </p:spPr>
      </p:cxnSp>
    </p:spTree>
    <p:extLst>
      <p:ext uri="{BB962C8B-B14F-4D97-AF65-F5344CB8AC3E}">
        <p14:creationId xmlns:p14="http://schemas.microsoft.com/office/powerpoint/2010/main" val="1351200727"/>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58" r:id="rId3"/>
    <p:sldLayoutId id="2147483659" r:id="rId4"/>
    <p:sldLayoutId id="2147483650" r:id="rId5"/>
    <p:sldLayoutId id="2147483652" r:id="rId6"/>
    <p:sldLayoutId id="2147483654" r:id="rId7"/>
    <p:sldLayoutId id="2147483656" r:id="rId8"/>
    <p:sldLayoutId id="2147483655" r:id="rId9"/>
  </p:sldLayoutIdLst>
  <p:txStyles>
    <p:titleStyle>
      <a:lvl1pPr algn="l" defTabSz="914400" rtl="0" eaLnBrk="1" latinLnBrk="0" hangingPunct="1">
        <a:lnSpc>
          <a:spcPct val="90000"/>
        </a:lnSpc>
        <a:spcBef>
          <a:spcPct val="0"/>
        </a:spcBef>
        <a:buNone/>
        <a:defRPr sz="6000" b="1" kern="1200">
          <a:solidFill>
            <a:schemeClr val="bg1"/>
          </a:solidFill>
          <a:latin typeface="Tw Cen MT" panose="020B0602020104020603" pitchFamily="34" charset="0"/>
          <a:ea typeface="+mj-ea"/>
          <a:cs typeface="+mj-cs"/>
        </a:defRPr>
      </a:lvl1pPr>
    </p:titleStyle>
    <p:bodyStyle>
      <a:lvl1pPr marL="228600" indent="-365760" algn="l" defTabSz="914400" rtl="0" eaLnBrk="1" latinLnBrk="0" hangingPunct="1">
        <a:lnSpc>
          <a:spcPct val="150000"/>
        </a:lnSpc>
        <a:spcBef>
          <a:spcPts val="0"/>
        </a:spcBef>
        <a:buClr>
          <a:srgbClr val="007DC3"/>
        </a:buClr>
        <a:buFont typeface="Arial" panose="020B0604020202020204" pitchFamily="34" charset="0"/>
        <a:buChar char="•"/>
        <a:defRPr sz="3200" kern="1200">
          <a:solidFill>
            <a:schemeClr val="bg1"/>
          </a:solidFill>
          <a:latin typeface="Tw Cen MT" panose="020B0602020104020603"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494AE2-4403-4A8F-43A6-CBEDC06971D9}"/>
              </a:ext>
            </a:extLst>
          </p:cNvPr>
          <p:cNvSpPr>
            <a:spLocks noGrp="1"/>
          </p:cNvSpPr>
          <p:nvPr>
            <p:ph type="ctrTitle"/>
          </p:nvPr>
        </p:nvSpPr>
        <p:spPr/>
        <p:txBody>
          <a:bodyPr/>
          <a:lstStyle/>
          <a:p>
            <a:r>
              <a:rPr lang="en-US" dirty="0"/>
              <a:t>Police Department</a:t>
            </a:r>
          </a:p>
        </p:txBody>
      </p:sp>
    </p:spTree>
    <p:extLst>
      <p:ext uri="{BB962C8B-B14F-4D97-AF65-F5344CB8AC3E}">
        <p14:creationId xmlns:p14="http://schemas.microsoft.com/office/powerpoint/2010/main" val="863841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7A3FC8-E83D-4959-9069-4E39D970B885}"/>
              </a:ext>
            </a:extLst>
          </p:cNvPr>
          <p:cNvSpPr>
            <a:spLocks noGrp="1"/>
          </p:cNvSpPr>
          <p:nvPr>
            <p:ph type="title"/>
          </p:nvPr>
        </p:nvSpPr>
        <p:spPr/>
        <p:txBody>
          <a:bodyPr/>
          <a:lstStyle/>
          <a:p>
            <a:r>
              <a:rPr lang="en-US" dirty="0"/>
              <a:t>How will we get there?</a:t>
            </a:r>
          </a:p>
        </p:txBody>
      </p:sp>
      <p:sp>
        <p:nvSpPr>
          <p:cNvPr id="3" name="Content Placeholder 2">
            <a:extLst>
              <a:ext uri="{FF2B5EF4-FFF2-40B4-BE49-F238E27FC236}">
                <a16:creationId xmlns:a16="http://schemas.microsoft.com/office/drawing/2014/main" id="{D9CA18B7-8566-4B33-B4DC-0A61B5A198A8}"/>
              </a:ext>
            </a:extLst>
          </p:cNvPr>
          <p:cNvSpPr>
            <a:spLocks noGrp="1"/>
          </p:cNvSpPr>
          <p:nvPr>
            <p:ph idx="1"/>
          </p:nvPr>
        </p:nvSpPr>
        <p:spPr/>
        <p:txBody>
          <a:bodyPr/>
          <a:lstStyle/>
          <a:p>
            <a:pPr marL="0" indent="0">
              <a:buNone/>
            </a:pPr>
            <a:r>
              <a:rPr lang="en-US" dirty="0"/>
              <a:t>Investing and expanding wellness initiatives to keep staff healthy, safe, and engaged:</a:t>
            </a:r>
          </a:p>
          <a:p>
            <a:pPr marL="457200" indent="-457200"/>
            <a:r>
              <a:rPr lang="en-US" dirty="0"/>
              <a:t>Increase investment in mental health and wellness services to address unique stressors of first responders.</a:t>
            </a:r>
          </a:p>
          <a:p>
            <a:pPr marL="457200" indent="-457200"/>
            <a:r>
              <a:rPr lang="en-US" dirty="0"/>
              <a:t>Treatment and mitigation of stress so staff can thrive.</a:t>
            </a:r>
          </a:p>
        </p:txBody>
      </p:sp>
    </p:spTree>
    <p:extLst>
      <p:ext uri="{BB962C8B-B14F-4D97-AF65-F5344CB8AC3E}">
        <p14:creationId xmlns:p14="http://schemas.microsoft.com/office/powerpoint/2010/main" val="4618634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4E9BA0-1BB0-487F-ACEF-27620B9D78F1}"/>
              </a:ext>
            </a:extLst>
          </p:cNvPr>
          <p:cNvSpPr>
            <a:spLocks noGrp="1"/>
          </p:cNvSpPr>
          <p:nvPr>
            <p:ph type="title"/>
          </p:nvPr>
        </p:nvSpPr>
        <p:spPr/>
        <p:txBody>
          <a:bodyPr/>
          <a:lstStyle/>
          <a:p>
            <a:r>
              <a:rPr lang="en-US" dirty="0"/>
              <a:t>How will we get there?</a:t>
            </a:r>
          </a:p>
        </p:txBody>
      </p:sp>
      <p:sp>
        <p:nvSpPr>
          <p:cNvPr id="3" name="Content Placeholder 2">
            <a:extLst>
              <a:ext uri="{FF2B5EF4-FFF2-40B4-BE49-F238E27FC236}">
                <a16:creationId xmlns:a16="http://schemas.microsoft.com/office/drawing/2014/main" id="{C33FDDD6-7210-4F7C-82B6-1ECC428A8665}"/>
              </a:ext>
            </a:extLst>
          </p:cNvPr>
          <p:cNvSpPr>
            <a:spLocks noGrp="1"/>
          </p:cNvSpPr>
          <p:nvPr>
            <p:ph idx="1"/>
          </p:nvPr>
        </p:nvSpPr>
        <p:spPr/>
        <p:txBody>
          <a:bodyPr/>
          <a:lstStyle/>
          <a:p>
            <a:pPr marL="457200" indent="-457200"/>
            <a:r>
              <a:rPr lang="en-US" dirty="0"/>
              <a:t>Invest in K9 Doc training, certification, and deployment.</a:t>
            </a:r>
          </a:p>
          <a:p>
            <a:pPr marL="457200" indent="-457200"/>
            <a:r>
              <a:rPr lang="en-US" dirty="0"/>
              <a:t>Utilize City wellness programming to positively impact employee wellness.</a:t>
            </a:r>
          </a:p>
          <a:p>
            <a:pPr marL="457200" indent="-457200"/>
            <a:r>
              <a:rPr lang="en-US" dirty="0"/>
              <a:t>Connect wellness into any new approved facility renovation.</a:t>
            </a:r>
          </a:p>
          <a:p>
            <a:pPr marL="0" indent="0">
              <a:buNone/>
            </a:pPr>
            <a:endParaRPr lang="en-US" dirty="0"/>
          </a:p>
        </p:txBody>
      </p:sp>
    </p:spTree>
    <p:extLst>
      <p:ext uri="{BB962C8B-B14F-4D97-AF65-F5344CB8AC3E}">
        <p14:creationId xmlns:p14="http://schemas.microsoft.com/office/powerpoint/2010/main" val="21997542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A71DEA-CFE6-4FC5-8FEE-5FC364E95C4F}"/>
              </a:ext>
            </a:extLst>
          </p:cNvPr>
          <p:cNvSpPr>
            <a:spLocks noGrp="1"/>
          </p:cNvSpPr>
          <p:nvPr>
            <p:ph type="title"/>
          </p:nvPr>
        </p:nvSpPr>
        <p:spPr/>
        <p:txBody>
          <a:bodyPr/>
          <a:lstStyle/>
          <a:p>
            <a:r>
              <a:rPr lang="en-US" dirty="0"/>
              <a:t>How will we get there?</a:t>
            </a:r>
          </a:p>
        </p:txBody>
      </p:sp>
      <p:sp>
        <p:nvSpPr>
          <p:cNvPr id="3" name="Content Placeholder 2">
            <a:extLst>
              <a:ext uri="{FF2B5EF4-FFF2-40B4-BE49-F238E27FC236}">
                <a16:creationId xmlns:a16="http://schemas.microsoft.com/office/drawing/2014/main" id="{5C37D7D8-06A2-4560-8729-3A7E7F7049FD}"/>
              </a:ext>
            </a:extLst>
          </p:cNvPr>
          <p:cNvSpPr>
            <a:spLocks noGrp="1"/>
          </p:cNvSpPr>
          <p:nvPr>
            <p:ph idx="1"/>
          </p:nvPr>
        </p:nvSpPr>
        <p:spPr/>
        <p:txBody>
          <a:bodyPr/>
          <a:lstStyle/>
          <a:p>
            <a:pPr marL="0" indent="0">
              <a:buNone/>
            </a:pPr>
            <a:r>
              <a:rPr lang="en-US" dirty="0"/>
              <a:t>Invest in high quality training and development opportunities:</a:t>
            </a:r>
          </a:p>
          <a:p>
            <a:pPr marL="457200" indent="-457200"/>
            <a:r>
              <a:rPr lang="en-US" dirty="0"/>
              <a:t>Create a meaningful and relevant inventory of training opportunities—required and optional—that fit the department’s needs.</a:t>
            </a:r>
          </a:p>
        </p:txBody>
      </p:sp>
    </p:spTree>
    <p:extLst>
      <p:ext uri="{BB962C8B-B14F-4D97-AF65-F5344CB8AC3E}">
        <p14:creationId xmlns:p14="http://schemas.microsoft.com/office/powerpoint/2010/main" val="26458607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A71DEA-CFE6-4FC5-8FEE-5FC364E95C4F}"/>
              </a:ext>
            </a:extLst>
          </p:cNvPr>
          <p:cNvSpPr>
            <a:spLocks noGrp="1"/>
          </p:cNvSpPr>
          <p:nvPr>
            <p:ph type="title"/>
          </p:nvPr>
        </p:nvSpPr>
        <p:spPr/>
        <p:txBody>
          <a:bodyPr/>
          <a:lstStyle/>
          <a:p>
            <a:r>
              <a:rPr lang="en-US" dirty="0"/>
              <a:t>How will we get there?</a:t>
            </a:r>
          </a:p>
        </p:txBody>
      </p:sp>
      <p:sp>
        <p:nvSpPr>
          <p:cNvPr id="3" name="Content Placeholder 2">
            <a:extLst>
              <a:ext uri="{FF2B5EF4-FFF2-40B4-BE49-F238E27FC236}">
                <a16:creationId xmlns:a16="http://schemas.microsoft.com/office/drawing/2014/main" id="{5C37D7D8-06A2-4560-8729-3A7E7F7049FD}"/>
              </a:ext>
            </a:extLst>
          </p:cNvPr>
          <p:cNvSpPr>
            <a:spLocks noGrp="1"/>
          </p:cNvSpPr>
          <p:nvPr>
            <p:ph idx="1"/>
          </p:nvPr>
        </p:nvSpPr>
        <p:spPr/>
        <p:txBody>
          <a:bodyPr/>
          <a:lstStyle/>
          <a:p>
            <a:pPr marL="457200" indent="-457200"/>
            <a:r>
              <a:rPr lang="en-US" dirty="0"/>
              <a:t>Build training and development into shift schedules.</a:t>
            </a:r>
          </a:p>
          <a:p>
            <a:pPr marL="457200" indent="-457200"/>
            <a:r>
              <a:rPr lang="en-US" dirty="0"/>
              <a:t>Develop staff for future specialty and/or promotional opportunities</a:t>
            </a:r>
          </a:p>
          <a:p>
            <a:pPr marL="457200" indent="-457200"/>
            <a:r>
              <a:rPr lang="en-US" dirty="0"/>
              <a:t>Support specialized training opportunities for teams and individuals.</a:t>
            </a:r>
          </a:p>
          <a:p>
            <a:pPr marL="0" indent="0">
              <a:buNone/>
            </a:pPr>
            <a:endParaRPr lang="en-US" dirty="0"/>
          </a:p>
        </p:txBody>
      </p:sp>
    </p:spTree>
    <p:extLst>
      <p:ext uri="{BB962C8B-B14F-4D97-AF65-F5344CB8AC3E}">
        <p14:creationId xmlns:p14="http://schemas.microsoft.com/office/powerpoint/2010/main" val="17621259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A71DEA-CFE6-4FC5-8FEE-5FC364E95C4F}"/>
              </a:ext>
            </a:extLst>
          </p:cNvPr>
          <p:cNvSpPr>
            <a:spLocks noGrp="1"/>
          </p:cNvSpPr>
          <p:nvPr>
            <p:ph type="title"/>
          </p:nvPr>
        </p:nvSpPr>
        <p:spPr/>
        <p:txBody>
          <a:bodyPr/>
          <a:lstStyle/>
          <a:p>
            <a:r>
              <a:rPr lang="en-US" dirty="0"/>
              <a:t>How will we get there?</a:t>
            </a:r>
          </a:p>
        </p:txBody>
      </p:sp>
      <p:sp>
        <p:nvSpPr>
          <p:cNvPr id="3" name="Content Placeholder 2">
            <a:extLst>
              <a:ext uri="{FF2B5EF4-FFF2-40B4-BE49-F238E27FC236}">
                <a16:creationId xmlns:a16="http://schemas.microsoft.com/office/drawing/2014/main" id="{5C37D7D8-06A2-4560-8729-3A7E7F7049FD}"/>
              </a:ext>
            </a:extLst>
          </p:cNvPr>
          <p:cNvSpPr>
            <a:spLocks noGrp="1"/>
          </p:cNvSpPr>
          <p:nvPr>
            <p:ph idx="1"/>
          </p:nvPr>
        </p:nvSpPr>
        <p:spPr/>
        <p:txBody>
          <a:bodyPr/>
          <a:lstStyle/>
          <a:p>
            <a:pPr marL="0" indent="0">
              <a:buNone/>
            </a:pPr>
            <a:r>
              <a:rPr lang="en-US" dirty="0"/>
              <a:t>Expand Behavioral Health Unit:</a:t>
            </a:r>
          </a:p>
          <a:p>
            <a:pPr marL="457200" indent="-457200"/>
            <a:r>
              <a:rPr lang="en-US" dirty="0"/>
              <a:t>Explore efficient deployment options to meet service level and community needs. </a:t>
            </a:r>
          </a:p>
          <a:p>
            <a:pPr marL="457200" indent="-457200"/>
            <a:r>
              <a:rPr lang="en-US" dirty="0"/>
              <a:t>Add COPS grant staffing. </a:t>
            </a:r>
          </a:p>
          <a:p>
            <a:pPr marL="0" indent="0">
              <a:buNone/>
            </a:pPr>
            <a:endParaRPr lang="en-US" dirty="0"/>
          </a:p>
        </p:txBody>
      </p:sp>
    </p:spTree>
    <p:extLst>
      <p:ext uri="{BB962C8B-B14F-4D97-AF65-F5344CB8AC3E}">
        <p14:creationId xmlns:p14="http://schemas.microsoft.com/office/powerpoint/2010/main" val="41761286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A71DEA-CFE6-4FC5-8FEE-5FC364E95C4F}"/>
              </a:ext>
            </a:extLst>
          </p:cNvPr>
          <p:cNvSpPr>
            <a:spLocks noGrp="1"/>
          </p:cNvSpPr>
          <p:nvPr>
            <p:ph type="title"/>
          </p:nvPr>
        </p:nvSpPr>
        <p:spPr/>
        <p:txBody>
          <a:bodyPr/>
          <a:lstStyle/>
          <a:p>
            <a:r>
              <a:rPr lang="en-US" dirty="0"/>
              <a:t>How will we get there?</a:t>
            </a:r>
          </a:p>
        </p:txBody>
      </p:sp>
      <p:sp>
        <p:nvSpPr>
          <p:cNvPr id="3" name="Content Placeholder 2">
            <a:extLst>
              <a:ext uri="{FF2B5EF4-FFF2-40B4-BE49-F238E27FC236}">
                <a16:creationId xmlns:a16="http://schemas.microsoft.com/office/drawing/2014/main" id="{5C37D7D8-06A2-4560-8729-3A7E7F7049FD}"/>
              </a:ext>
            </a:extLst>
          </p:cNvPr>
          <p:cNvSpPr>
            <a:spLocks noGrp="1"/>
          </p:cNvSpPr>
          <p:nvPr>
            <p:ph idx="1"/>
          </p:nvPr>
        </p:nvSpPr>
        <p:spPr/>
        <p:txBody>
          <a:bodyPr/>
          <a:lstStyle/>
          <a:p>
            <a:pPr marL="457200" indent="-457200"/>
            <a:r>
              <a:rPr lang="en-US" dirty="0"/>
              <a:t>Invest in K9 Duke training, certifications, and community deployment opportunities.</a:t>
            </a:r>
          </a:p>
          <a:p>
            <a:pPr marL="457200" indent="-457200"/>
            <a:r>
              <a:rPr lang="en-US" dirty="0"/>
              <a:t>Increase Fire/Paramedic staffing in future.</a:t>
            </a:r>
          </a:p>
          <a:p>
            <a:pPr marL="457200" indent="-457200"/>
            <a:r>
              <a:rPr lang="en-US" dirty="0"/>
              <a:t>Add analyst for statistics and goal tracking.</a:t>
            </a:r>
          </a:p>
          <a:p>
            <a:pPr marL="0" indent="0">
              <a:buNone/>
            </a:pPr>
            <a:endParaRPr lang="en-US" dirty="0"/>
          </a:p>
        </p:txBody>
      </p:sp>
    </p:spTree>
    <p:extLst>
      <p:ext uri="{BB962C8B-B14F-4D97-AF65-F5344CB8AC3E}">
        <p14:creationId xmlns:p14="http://schemas.microsoft.com/office/powerpoint/2010/main" val="32972690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A71DEA-CFE6-4FC5-8FEE-5FC364E95C4F}"/>
              </a:ext>
            </a:extLst>
          </p:cNvPr>
          <p:cNvSpPr>
            <a:spLocks noGrp="1"/>
          </p:cNvSpPr>
          <p:nvPr>
            <p:ph type="title"/>
          </p:nvPr>
        </p:nvSpPr>
        <p:spPr/>
        <p:txBody>
          <a:bodyPr/>
          <a:lstStyle/>
          <a:p>
            <a:r>
              <a:rPr lang="en-US" dirty="0"/>
              <a:t>How will we get there?</a:t>
            </a:r>
          </a:p>
        </p:txBody>
      </p:sp>
      <p:sp>
        <p:nvSpPr>
          <p:cNvPr id="3" name="Content Placeholder 2">
            <a:extLst>
              <a:ext uri="{FF2B5EF4-FFF2-40B4-BE49-F238E27FC236}">
                <a16:creationId xmlns:a16="http://schemas.microsoft.com/office/drawing/2014/main" id="{5C37D7D8-06A2-4560-8729-3A7E7F7049FD}"/>
              </a:ext>
            </a:extLst>
          </p:cNvPr>
          <p:cNvSpPr>
            <a:spLocks noGrp="1"/>
          </p:cNvSpPr>
          <p:nvPr>
            <p:ph idx="1"/>
          </p:nvPr>
        </p:nvSpPr>
        <p:spPr/>
        <p:txBody>
          <a:bodyPr/>
          <a:lstStyle/>
          <a:p>
            <a:pPr marL="0" indent="0">
              <a:buNone/>
            </a:pPr>
            <a:r>
              <a:rPr lang="en-US" dirty="0"/>
              <a:t>Building trust and legitimacy through inclusivity and collaboration with the community:</a:t>
            </a:r>
          </a:p>
          <a:p>
            <a:pPr marL="457200" indent="-457200"/>
            <a:r>
              <a:rPr lang="en-US" dirty="0"/>
              <a:t>Leverage community partnerships to create connections.</a:t>
            </a:r>
          </a:p>
          <a:p>
            <a:pPr marL="457200" indent="-457200"/>
            <a:r>
              <a:rPr lang="en-US" dirty="0"/>
              <a:t>Leverage social media to expand connections with the community.</a:t>
            </a:r>
          </a:p>
          <a:p>
            <a:pPr marL="0" indent="0">
              <a:buNone/>
            </a:pPr>
            <a:endParaRPr lang="en-US" dirty="0"/>
          </a:p>
        </p:txBody>
      </p:sp>
    </p:spTree>
    <p:extLst>
      <p:ext uri="{BB962C8B-B14F-4D97-AF65-F5344CB8AC3E}">
        <p14:creationId xmlns:p14="http://schemas.microsoft.com/office/powerpoint/2010/main" val="21825794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A71DEA-CFE6-4FC5-8FEE-5FC364E95C4F}"/>
              </a:ext>
            </a:extLst>
          </p:cNvPr>
          <p:cNvSpPr>
            <a:spLocks noGrp="1"/>
          </p:cNvSpPr>
          <p:nvPr>
            <p:ph type="title"/>
          </p:nvPr>
        </p:nvSpPr>
        <p:spPr/>
        <p:txBody>
          <a:bodyPr/>
          <a:lstStyle/>
          <a:p>
            <a:r>
              <a:rPr lang="en-US" dirty="0"/>
              <a:t>How will we get there?</a:t>
            </a:r>
          </a:p>
        </p:txBody>
      </p:sp>
      <p:sp>
        <p:nvSpPr>
          <p:cNvPr id="3" name="Content Placeholder 2">
            <a:extLst>
              <a:ext uri="{FF2B5EF4-FFF2-40B4-BE49-F238E27FC236}">
                <a16:creationId xmlns:a16="http://schemas.microsoft.com/office/drawing/2014/main" id="{5C37D7D8-06A2-4560-8729-3A7E7F7049FD}"/>
              </a:ext>
            </a:extLst>
          </p:cNvPr>
          <p:cNvSpPr>
            <a:spLocks noGrp="1"/>
          </p:cNvSpPr>
          <p:nvPr>
            <p:ph idx="1"/>
          </p:nvPr>
        </p:nvSpPr>
        <p:spPr/>
        <p:txBody>
          <a:bodyPr/>
          <a:lstStyle/>
          <a:p>
            <a:pPr marL="457200" indent="-457200"/>
            <a:r>
              <a:rPr lang="en-US" dirty="0"/>
              <a:t>Champion community engagement, connecting at events and humanizing who we are.</a:t>
            </a:r>
          </a:p>
          <a:p>
            <a:pPr marL="457200" indent="-457200"/>
            <a:r>
              <a:rPr lang="en-US" dirty="0"/>
              <a:t>Thank our community in a more formal way for their continued support.</a:t>
            </a:r>
          </a:p>
          <a:p>
            <a:pPr marL="0" indent="0">
              <a:buNone/>
            </a:pPr>
            <a:endParaRPr lang="en-US" dirty="0"/>
          </a:p>
        </p:txBody>
      </p:sp>
    </p:spTree>
    <p:extLst>
      <p:ext uri="{BB962C8B-B14F-4D97-AF65-F5344CB8AC3E}">
        <p14:creationId xmlns:p14="http://schemas.microsoft.com/office/powerpoint/2010/main" val="28341872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4E9BA0-1BB0-487F-ACEF-27620B9D78F1}"/>
              </a:ext>
            </a:extLst>
          </p:cNvPr>
          <p:cNvSpPr>
            <a:spLocks noGrp="1"/>
          </p:cNvSpPr>
          <p:nvPr>
            <p:ph type="title"/>
          </p:nvPr>
        </p:nvSpPr>
        <p:spPr/>
        <p:txBody>
          <a:bodyPr/>
          <a:lstStyle/>
          <a:p>
            <a:r>
              <a:rPr lang="en-US" dirty="0"/>
              <a:t>Current challenges</a:t>
            </a:r>
          </a:p>
        </p:txBody>
      </p:sp>
      <p:sp>
        <p:nvSpPr>
          <p:cNvPr id="3" name="Content Placeholder 2">
            <a:extLst>
              <a:ext uri="{FF2B5EF4-FFF2-40B4-BE49-F238E27FC236}">
                <a16:creationId xmlns:a16="http://schemas.microsoft.com/office/drawing/2014/main" id="{C33FDDD6-7210-4F7C-82B6-1ECC428A8665}"/>
              </a:ext>
            </a:extLst>
          </p:cNvPr>
          <p:cNvSpPr>
            <a:spLocks noGrp="1"/>
          </p:cNvSpPr>
          <p:nvPr>
            <p:ph idx="1"/>
          </p:nvPr>
        </p:nvSpPr>
        <p:spPr/>
        <p:txBody>
          <a:bodyPr/>
          <a:lstStyle/>
          <a:p>
            <a:pPr marL="457200" indent="-457200"/>
            <a:r>
              <a:rPr lang="en-US" dirty="0"/>
              <a:t>Long way to go with healing from trauma, grief.</a:t>
            </a:r>
          </a:p>
          <a:p>
            <a:pPr marL="457200" indent="-457200"/>
            <a:r>
              <a:rPr lang="en-US" dirty="0"/>
              <a:t>Navigating far-reaching impacts from February 18.</a:t>
            </a:r>
          </a:p>
          <a:p>
            <a:pPr marL="457200" indent="-457200"/>
            <a:r>
              <a:rPr lang="en-US" dirty="0"/>
              <a:t>Police officers are experiencing unprecedented levels of trauma and stress on the job.</a:t>
            </a:r>
          </a:p>
          <a:p>
            <a:pPr marL="457200" indent="-457200"/>
            <a:r>
              <a:rPr lang="en-US" dirty="0"/>
              <a:t>Facility space and functionality.</a:t>
            </a:r>
          </a:p>
          <a:p>
            <a:pPr marL="0" indent="0">
              <a:buNone/>
            </a:pPr>
            <a:endParaRPr lang="en-US" dirty="0"/>
          </a:p>
        </p:txBody>
      </p:sp>
    </p:spTree>
    <p:extLst>
      <p:ext uri="{BB962C8B-B14F-4D97-AF65-F5344CB8AC3E}">
        <p14:creationId xmlns:p14="http://schemas.microsoft.com/office/powerpoint/2010/main" val="16996699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4E9BA0-1BB0-487F-ACEF-27620B9D78F1}"/>
              </a:ext>
            </a:extLst>
          </p:cNvPr>
          <p:cNvSpPr>
            <a:spLocks noGrp="1"/>
          </p:cNvSpPr>
          <p:nvPr>
            <p:ph type="title"/>
          </p:nvPr>
        </p:nvSpPr>
        <p:spPr/>
        <p:txBody>
          <a:bodyPr/>
          <a:lstStyle/>
          <a:p>
            <a:r>
              <a:rPr lang="en-US" dirty="0"/>
              <a:t>Current challenges</a:t>
            </a:r>
          </a:p>
        </p:txBody>
      </p:sp>
      <p:sp>
        <p:nvSpPr>
          <p:cNvPr id="3" name="Content Placeholder 2">
            <a:extLst>
              <a:ext uri="{FF2B5EF4-FFF2-40B4-BE49-F238E27FC236}">
                <a16:creationId xmlns:a16="http://schemas.microsoft.com/office/drawing/2014/main" id="{C33FDDD6-7210-4F7C-82B6-1ECC428A8665}"/>
              </a:ext>
            </a:extLst>
          </p:cNvPr>
          <p:cNvSpPr>
            <a:spLocks noGrp="1"/>
          </p:cNvSpPr>
          <p:nvPr>
            <p:ph idx="1"/>
          </p:nvPr>
        </p:nvSpPr>
        <p:spPr/>
        <p:txBody>
          <a:bodyPr/>
          <a:lstStyle/>
          <a:p>
            <a:pPr marL="457200" indent="-457200"/>
            <a:r>
              <a:rPr lang="en-US" dirty="0"/>
              <a:t>Calls for service are increasing annually, as are the complexities and dangers related to many of those calls.</a:t>
            </a:r>
          </a:p>
          <a:p>
            <a:pPr marL="457200" indent="-457200"/>
            <a:r>
              <a:rPr lang="en-US" dirty="0"/>
              <a:t>Staffing shortages due to limited interest of qualified candidates.</a:t>
            </a:r>
          </a:p>
          <a:p>
            <a:pPr marL="457200" indent="-457200"/>
            <a:r>
              <a:rPr lang="en-US" dirty="0"/>
              <a:t>Onboarding takes a long time.</a:t>
            </a:r>
          </a:p>
          <a:p>
            <a:pPr marL="0" indent="0">
              <a:buNone/>
            </a:pPr>
            <a:endParaRPr lang="en-US" dirty="0"/>
          </a:p>
        </p:txBody>
      </p:sp>
    </p:spTree>
    <p:extLst>
      <p:ext uri="{BB962C8B-B14F-4D97-AF65-F5344CB8AC3E}">
        <p14:creationId xmlns:p14="http://schemas.microsoft.com/office/powerpoint/2010/main" val="3531481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765F8-0F97-426E-96AA-76C847882730}"/>
              </a:ext>
            </a:extLst>
          </p:cNvPr>
          <p:cNvSpPr>
            <a:spLocks noGrp="1"/>
          </p:cNvSpPr>
          <p:nvPr>
            <p:ph type="title"/>
          </p:nvPr>
        </p:nvSpPr>
        <p:spPr/>
        <p:txBody>
          <a:bodyPr/>
          <a:lstStyle/>
          <a:p>
            <a:r>
              <a:rPr lang="en-US" dirty="0"/>
              <a:t>Who are we?</a:t>
            </a:r>
          </a:p>
        </p:txBody>
      </p:sp>
      <p:sp>
        <p:nvSpPr>
          <p:cNvPr id="3" name="Content Placeholder 2">
            <a:extLst>
              <a:ext uri="{FF2B5EF4-FFF2-40B4-BE49-F238E27FC236}">
                <a16:creationId xmlns:a16="http://schemas.microsoft.com/office/drawing/2014/main" id="{2CFBF9C5-9B28-42D5-840C-8B15532B6184}"/>
              </a:ext>
            </a:extLst>
          </p:cNvPr>
          <p:cNvSpPr>
            <a:spLocks noGrp="1"/>
          </p:cNvSpPr>
          <p:nvPr>
            <p:ph idx="1"/>
          </p:nvPr>
        </p:nvSpPr>
        <p:spPr/>
        <p:txBody>
          <a:bodyPr/>
          <a:lstStyle/>
          <a:p>
            <a:pPr marL="457200" indent="-457200"/>
            <a:r>
              <a:rPr lang="en-US" dirty="0"/>
              <a:t>We exist to provide the highest level of public safety service possible, 24/7, 365.</a:t>
            </a:r>
          </a:p>
          <a:p>
            <a:pPr marL="457200" indent="-457200"/>
            <a:r>
              <a:rPr lang="en-US" dirty="0"/>
              <a:t>Effectively protect lives and property of residents, business owners and visitors.</a:t>
            </a:r>
          </a:p>
        </p:txBody>
      </p:sp>
    </p:spTree>
    <p:extLst>
      <p:ext uri="{BB962C8B-B14F-4D97-AF65-F5344CB8AC3E}">
        <p14:creationId xmlns:p14="http://schemas.microsoft.com/office/powerpoint/2010/main" val="42359801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7376424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E3C46E-90A0-B518-8A6D-E4E867611BE6}"/>
              </a:ext>
            </a:extLst>
          </p:cNvPr>
          <p:cNvSpPr>
            <a:spLocks noGrp="1"/>
          </p:cNvSpPr>
          <p:nvPr>
            <p:ph type="ctrTitle"/>
          </p:nvPr>
        </p:nvSpPr>
        <p:spPr/>
        <p:txBody>
          <a:bodyPr/>
          <a:lstStyle/>
          <a:p>
            <a:r>
              <a:rPr lang="en-US" dirty="0"/>
              <a:t>Fire Department</a:t>
            </a:r>
          </a:p>
        </p:txBody>
      </p:sp>
    </p:spTree>
    <p:extLst>
      <p:ext uri="{BB962C8B-B14F-4D97-AF65-F5344CB8AC3E}">
        <p14:creationId xmlns:p14="http://schemas.microsoft.com/office/powerpoint/2010/main" val="37817812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765F8-0F97-426E-96AA-76C847882730}"/>
              </a:ext>
            </a:extLst>
          </p:cNvPr>
          <p:cNvSpPr>
            <a:spLocks noGrp="1"/>
          </p:cNvSpPr>
          <p:nvPr>
            <p:ph type="title"/>
          </p:nvPr>
        </p:nvSpPr>
        <p:spPr/>
        <p:txBody>
          <a:bodyPr/>
          <a:lstStyle/>
          <a:p>
            <a:r>
              <a:rPr lang="en-US" dirty="0"/>
              <a:t>Our mission</a:t>
            </a:r>
          </a:p>
        </p:txBody>
      </p:sp>
      <p:sp>
        <p:nvSpPr>
          <p:cNvPr id="3" name="Content Placeholder 2">
            <a:extLst>
              <a:ext uri="{FF2B5EF4-FFF2-40B4-BE49-F238E27FC236}">
                <a16:creationId xmlns:a16="http://schemas.microsoft.com/office/drawing/2014/main" id="{2CFBF9C5-9B28-42D5-840C-8B15532B6184}"/>
              </a:ext>
            </a:extLst>
          </p:cNvPr>
          <p:cNvSpPr>
            <a:spLocks noGrp="1"/>
          </p:cNvSpPr>
          <p:nvPr>
            <p:ph idx="1"/>
          </p:nvPr>
        </p:nvSpPr>
        <p:spPr/>
        <p:txBody>
          <a:bodyPr/>
          <a:lstStyle/>
          <a:p>
            <a:pPr marL="0" indent="0">
              <a:buNone/>
            </a:pPr>
            <a:r>
              <a:rPr lang="en-US" dirty="0"/>
              <a:t>The Burnsville Fire Department is dedicated to providing efficient and effective Fire, Medical, Rescue and Prevention Services of the highest quality.</a:t>
            </a:r>
          </a:p>
        </p:txBody>
      </p:sp>
    </p:spTree>
    <p:extLst>
      <p:ext uri="{BB962C8B-B14F-4D97-AF65-F5344CB8AC3E}">
        <p14:creationId xmlns:p14="http://schemas.microsoft.com/office/powerpoint/2010/main" val="4210359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A3BB3-9CF0-41B3-817D-E142A5477A8E}"/>
              </a:ext>
            </a:extLst>
          </p:cNvPr>
          <p:cNvSpPr>
            <a:spLocks noGrp="1"/>
          </p:cNvSpPr>
          <p:nvPr>
            <p:ph type="title"/>
          </p:nvPr>
        </p:nvSpPr>
        <p:spPr/>
        <p:txBody>
          <a:bodyPr/>
          <a:lstStyle/>
          <a:p>
            <a:r>
              <a:rPr lang="en-US" dirty="0"/>
              <a:t>Our values</a:t>
            </a:r>
          </a:p>
        </p:txBody>
      </p:sp>
      <p:sp>
        <p:nvSpPr>
          <p:cNvPr id="3" name="Content Placeholder 2">
            <a:extLst>
              <a:ext uri="{FF2B5EF4-FFF2-40B4-BE49-F238E27FC236}">
                <a16:creationId xmlns:a16="http://schemas.microsoft.com/office/drawing/2014/main" id="{F53C37F5-11BF-43FA-AC00-4E12A9699C71}"/>
              </a:ext>
            </a:extLst>
          </p:cNvPr>
          <p:cNvSpPr>
            <a:spLocks noGrp="1"/>
          </p:cNvSpPr>
          <p:nvPr>
            <p:ph idx="1"/>
          </p:nvPr>
        </p:nvSpPr>
        <p:spPr/>
        <p:txBody>
          <a:bodyPr/>
          <a:lstStyle/>
          <a:p>
            <a:pPr marL="0" indent="0">
              <a:buNone/>
            </a:pPr>
            <a:r>
              <a:rPr lang="en-US" dirty="0"/>
              <a:t>The Burnsville Fire Department operates with a commitment to personal and organizational Character, Communication, Collaboration and Competent excellence.</a:t>
            </a:r>
          </a:p>
          <a:p>
            <a:endParaRPr lang="en-US" dirty="0"/>
          </a:p>
        </p:txBody>
      </p:sp>
    </p:spTree>
    <p:extLst>
      <p:ext uri="{BB962C8B-B14F-4D97-AF65-F5344CB8AC3E}">
        <p14:creationId xmlns:p14="http://schemas.microsoft.com/office/powerpoint/2010/main" val="32239953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9C4E2D-EE69-3B88-EFFF-C13353E7D798}"/>
              </a:ext>
            </a:extLst>
          </p:cNvPr>
          <p:cNvSpPr>
            <a:spLocks noGrp="1"/>
          </p:cNvSpPr>
          <p:nvPr>
            <p:ph type="title"/>
          </p:nvPr>
        </p:nvSpPr>
        <p:spPr/>
        <p:txBody>
          <a:bodyPr/>
          <a:lstStyle/>
          <a:p>
            <a:r>
              <a:rPr lang="en-US" dirty="0"/>
              <a:t>Strengths</a:t>
            </a:r>
          </a:p>
        </p:txBody>
      </p:sp>
      <p:sp>
        <p:nvSpPr>
          <p:cNvPr id="3" name="Content Placeholder 2">
            <a:extLst>
              <a:ext uri="{FF2B5EF4-FFF2-40B4-BE49-F238E27FC236}">
                <a16:creationId xmlns:a16="http://schemas.microsoft.com/office/drawing/2014/main" id="{CB9EA2C6-6FB2-48B6-7F1D-B3238F90D688}"/>
              </a:ext>
            </a:extLst>
          </p:cNvPr>
          <p:cNvSpPr>
            <a:spLocks noGrp="1"/>
          </p:cNvSpPr>
          <p:nvPr>
            <p:ph idx="1"/>
          </p:nvPr>
        </p:nvSpPr>
        <p:spPr/>
        <p:txBody>
          <a:bodyPr/>
          <a:lstStyle/>
          <a:p>
            <a:r>
              <a:rPr lang="en-US" dirty="0"/>
              <a:t>Fully capable EMS</a:t>
            </a:r>
          </a:p>
          <a:p>
            <a:r>
              <a:rPr lang="en-US" dirty="0"/>
              <a:t>Highly skilled and engaged firefighters</a:t>
            </a:r>
          </a:p>
          <a:p>
            <a:r>
              <a:rPr lang="en-US" dirty="0"/>
              <a:t>Well-equipped and strategic </a:t>
            </a:r>
          </a:p>
          <a:p>
            <a:r>
              <a:rPr lang="en-US" dirty="0"/>
              <a:t>Mutual and automatic aid partnerships</a:t>
            </a:r>
          </a:p>
          <a:p>
            <a:r>
              <a:rPr lang="en-US" dirty="0"/>
              <a:t>Committed to safety and wellness</a:t>
            </a:r>
          </a:p>
          <a:p>
            <a:endParaRPr lang="en-US" dirty="0"/>
          </a:p>
        </p:txBody>
      </p:sp>
    </p:spTree>
    <p:extLst>
      <p:ext uri="{BB962C8B-B14F-4D97-AF65-F5344CB8AC3E}">
        <p14:creationId xmlns:p14="http://schemas.microsoft.com/office/powerpoint/2010/main" val="12800946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3D183BE-0E03-6631-D4E2-6E6B3225438D}"/>
              </a:ext>
            </a:extLst>
          </p:cNvPr>
          <p:cNvSpPr>
            <a:spLocks noGrp="1"/>
          </p:cNvSpPr>
          <p:nvPr>
            <p:ph type="title"/>
          </p:nvPr>
        </p:nvSpPr>
        <p:spPr/>
        <p:txBody>
          <a:bodyPr/>
          <a:lstStyle/>
          <a:p>
            <a:r>
              <a:rPr lang="en-US" dirty="0"/>
              <a:t>Limitations</a:t>
            </a:r>
          </a:p>
        </p:txBody>
      </p:sp>
      <p:sp>
        <p:nvSpPr>
          <p:cNvPr id="5" name="Content Placeholder 4">
            <a:extLst>
              <a:ext uri="{FF2B5EF4-FFF2-40B4-BE49-F238E27FC236}">
                <a16:creationId xmlns:a16="http://schemas.microsoft.com/office/drawing/2014/main" id="{EBDF2FD6-39D7-CCFD-33E9-3D8497028401}"/>
              </a:ext>
            </a:extLst>
          </p:cNvPr>
          <p:cNvSpPr>
            <a:spLocks noGrp="1"/>
          </p:cNvSpPr>
          <p:nvPr>
            <p:ph idx="1"/>
          </p:nvPr>
        </p:nvSpPr>
        <p:spPr/>
        <p:txBody>
          <a:bodyPr/>
          <a:lstStyle/>
          <a:p>
            <a:r>
              <a:rPr lang="en-US" dirty="0"/>
              <a:t>Budget-driven staffing limitations</a:t>
            </a:r>
          </a:p>
          <a:p>
            <a:r>
              <a:rPr lang="en-US" dirty="0"/>
              <a:t>Geography</a:t>
            </a:r>
          </a:p>
          <a:p>
            <a:r>
              <a:rPr lang="en-US" dirty="0"/>
              <a:t>Demographics</a:t>
            </a:r>
          </a:p>
          <a:p>
            <a:r>
              <a:rPr lang="en-US" dirty="0"/>
              <a:t>Recovering from February tragedy</a:t>
            </a:r>
          </a:p>
          <a:p>
            <a:pPr marL="0" indent="0">
              <a:buNone/>
            </a:pPr>
            <a:endParaRPr lang="en-US" dirty="0"/>
          </a:p>
        </p:txBody>
      </p:sp>
    </p:spTree>
    <p:extLst>
      <p:ext uri="{BB962C8B-B14F-4D97-AF65-F5344CB8AC3E}">
        <p14:creationId xmlns:p14="http://schemas.microsoft.com/office/powerpoint/2010/main" val="24848002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5601E-3386-C9A6-740A-D4E6B854D79E}"/>
              </a:ext>
            </a:extLst>
          </p:cNvPr>
          <p:cNvSpPr>
            <a:spLocks noGrp="1"/>
          </p:cNvSpPr>
          <p:nvPr>
            <p:ph type="title"/>
          </p:nvPr>
        </p:nvSpPr>
        <p:spPr/>
        <p:txBody>
          <a:bodyPr/>
          <a:lstStyle/>
          <a:p>
            <a:r>
              <a:rPr lang="en-US" dirty="0"/>
              <a:t>Opportunities</a:t>
            </a:r>
          </a:p>
        </p:txBody>
      </p:sp>
      <p:sp>
        <p:nvSpPr>
          <p:cNvPr id="3" name="Content Placeholder 2">
            <a:extLst>
              <a:ext uri="{FF2B5EF4-FFF2-40B4-BE49-F238E27FC236}">
                <a16:creationId xmlns:a16="http://schemas.microsoft.com/office/drawing/2014/main" id="{E147459B-D5AC-DC67-C930-215DD14E0D2E}"/>
              </a:ext>
            </a:extLst>
          </p:cNvPr>
          <p:cNvSpPr>
            <a:spLocks noGrp="1"/>
          </p:cNvSpPr>
          <p:nvPr>
            <p:ph idx="1"/>
          </p:nvPr>
        </p:nvSpPr>
        <p:spPr/>
        <p:txBody>
          <a:bodyPr/>
          <a:lstStyle/>
          <a:p>
            <a:r>
              <a:rPr lang="en-US" dirty="0"/>
              <a:t>Relationships</a:t>
            </a:r>
          </a:p>
          <a:p>
            <a:r>
              <a:rPr lang="en-US" dirty="0"/>
              <a:t>Redevelopment increases safety</a:t>
            </a:r>
          </a:p>
          <a:p>
            <a:r>
              <a:rPr lang="en-US" dirty="0"/>
              <a:t>Civic support</a:t>
            </a:r>
          </a:p>
          <a:p>
            <a:endParaRPr lang="en-US" dirty="0"/>
          </a:p>
        </p:txBody>
      </p:sp>
    </p:spTree>
    <p:extLst>
      <p:ext uri="{BB962C8B-B14F-4D97-AF65-F5344CB8AC3E}">
        <p14:creationId xmlns:p14="http://schemas.microsoft.com/office/powerpoint/2010/main" val="17918054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5E76E7-8AED-1E5E-6436-3C6686DD86F4}"/>
              </a:ext>
            </a:extLst>
          </p:cNvPr>
          <p:cNvSpPr>
            <a:spLocks noGrp="1"/>
          </p:cNvSpPr>
          <p:nvPr>
            <p:ph type="title"/>
          </p:nvPr>
        </p:nvSpPr>
        <p:spPr/>
        <p:txBody>
          <a:bodyPr/>
          <a:lstStyle/>
          <a:p>
            <a:r>
              <a:rPr lang="en-US" dirty="0"/>
              <a:t>Threats</a:t>
            </a:r>
          </a:p>
        </p:txBody>
      </p:sp>
      <p:sp>
        <p:nvSpPr>
          <p:cNvPr id="3" name="Content Placeholder 2">
            <a:extLst>
              <a:ext uri="{FF2B5EF4-FFF2-40B4-BE49-F238E27FC236}">
                <a16:creationId xmlns:a16="http://schemas.microsoft.com/office/drawing/2014/main" id="{8343FDD7-EFD6-37A2-CADF-A47A1E7EC2AB}"/>
              </a:ext>
            </a:extLst>
          </p:cNvPr>
          <p:cNvSpPr>
            <a:spLocks noGrp="1"/>
          </p:cNvSpPr>
          <p:nvPr>
            <p:ph idx="1"/>
          </p:nvPr>
        </p:nvSpPr>
        <p:spPr/>
        <p:txBody>
          <a:bodyPr/>
          <a:lstStyle/>
          <a:p>
            <a:r>
              <a:rPr lang="en-US" dirty="0"/>
              <a:t>Recruitment challenges</a:t>
            </a:r>
          </a:p>
          <a:p>
            <a:r>
              <a:rPr lang="en-US" dirty="0"/>
              <a:t>Health care system limitations</a:t>
            </a:r>
          </a:p>
          <a:p>
            <a:r>
              <a:rPr lang="en-US" dirty="0"/>
              <a:t>Occupancies without sprinklers</a:t>
            </a:r>
          </a:p>
          <a:p>
            <a:r>
              <a:rPr lang="en-US" dirty="0"/>
              <a:t>Diverse needs for community risk reduction services</a:t>
            </a:r>
          </a:p>
          <a:p>
            <a:r>
              <a:rPr lang="en-US" dirty="0"/>
              <a:t>Assisted living and group homes</a:t>
            </a:r>
          </a:p>
          <a:p>
            <a:pPr marL="0" indent="0">
              <a:buNone/>
            </a:pPr>
            <a:endParaRPr lang="en-US" dirty="0"/>
          </a:p>
        </p:txBody>
      </p:sp>
    </p:spTree>
    <p:extLst>
      <p:ext uri="{BB962C8B-B14F-4D97-AF65-F5344CB8AC3E}">
        <p14:creationId xmlns:p14="http://schemas.microsoft.com/office/powerpoint/2010/main" val="263193518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A14D9B-88C6-4AC0-BEEB-D5CC90BFDBA2}"/>
              </a:ext>
            </a:extLst>
          </p:cNvPr>
          <p:cNvSpPr>
            <a:spLocks noGrp="1"/>
          </p:cNvSpPr>
          <p:nvPr>
            <p:ph type="title"/>
          </p:nvPr>
        </p:nvSpPr>
        <p:spPr/>
        <p:txBody>
          <a:bodyPr/>
          <a:lstStyle/>
          <a:p>
            <a:r>
              <a:rPr lang="en-US" dirty="0"/>
              <a:t>Where are we going?</a:t>
            </a:r>
          </a:p>
        </p:txBody>
      </p:sp>
      <p:sp>
        <p:nvSpPr>
          <p:cNvPr id="3" name="Content Placeholder 2">
            <a:extLst>
              <a:ext uri="{FF2B5EF4-FFF2-40B4-BE49-F238E27FC236}">
                <a16:creationId xmlns:a16="http://schemas.microsoft.com/office/drawing/2014/main" id="{7E46EC4B-02B3-46EF-8934-EFA13D598526}"/>
              </a:ext>
            </a:extLst>
          </p:cNvPr>
          <p:cNvSpPr>
            <a:spLocks noGrp="1"/>
          </p:cNvSpPr>
          <p:nvPr>
            <p:ph idx="1"/>
          </p:nvPr>
        </p:nvSpPr>
        <p:spPr/>
        <p:txBody>
          <a:bodyPr/>
          <a:lstStyle/>
          <a:p>
            <a:pPr marL="457200" indent="-457200"/>
            <a:r>
              <a:rPr lang="en-US" dirty="0"/>
              <a:t>Mental health care system innovation</a:t>
            </a:r>
          </a:p>
          <a:p>
            <a:pPr marL="457200" indent="-457200"/>
            <a:r>
              <a:rPr lang="en-US" dirty="0"/>
              <a:t>Enhanced on-shift staffing</a:t>
            </a:r>
          </a:p>
          <a:p>
            <a:pPr marL="457200" indent="-457200"/>
            <a:r>
              <a:rPr lang="en-US" dirty="0"/>
              <a:t>Multifaceted community risk reduction</a:t>
            </a:r>
          </a:p>
          <a:p>
            <a:pPr marL="457200" indent="-457200"/>
            <a:r>
              <a:rPr lang="en-US" dirty="0"/>
              <a:t>Continuous improvement of operations</a:t>
            </a:r>
          </a:p>
          <a:p>
            <a:pPr marL="457200" indent="-457200"/>
            <a:r>
              <a:rPr lang="en-US" dirty="0"/>
              <a:t>Enhancements to firefighter wellness practices</a:t>
            </a:r>
          </a:p>
        </p:txBody>
      </p:sp>
    </p:spTree>
    <p:extLst>
      <p:ext uri="{BB962C8B-B14F-4D97-AF65-F5344CB8AC3E}">
        <p14:creationId xmlns:p14="http://schemas.microsoft.com/office/powerpoint/2010/main" val="11494839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A14D9B-88C6-4AC0-BEEB-D5CC90BFDBA2}"/>
              </a:ext>
            </a:extLst>
          </p:cNvPr>
          <p:cNvSpPr>
            <a:spLocks noGrp="1"/>
          </p:cNvSpPr>
          <p:nvPr>
            <p:ph type="title"/>
          </p:nvPr>
        </p:nvSpPr>
        <p:spPr/>
        <p:txBody>
          <a:bodyPr/>
          <a:lstStyle/>
          <a:p>
            <a:r>
              <a:rPr lang="en-US" dirty="0"/>
              <a:t>How will we get there?</a:t>
            </a:r>
          </a:p>
        </p:txBody>
      </p:sp>
      <p:sp>
        <p:nvSpPr>
          <p:cNvPr id="3" name="Content Placeholder 2">
            <a:extLst>
              <a:ext uri="{FF2B5EF4-FFF2-40B4-BE49-F238E27FC236}">
                <a16:creationId xmlns:a16="http://schemas.microsoft.com/office/drawing/2014/main" id="{7E46EC4B-02B3-46EF-8934-EFA13D598526}"/>
              </a:ext>
            </a:extLst>
          </p:cNvPr>
          <p:cNvSpPr>
            <a:spLocks noGrp="1"/>
          </p:cNvSpPr>
          <p:nvPr>
            <p:ph idx="1"/>
          </p:nvPr>
        </p:nvSpPr>
        <p:spPr/>
        <p:txBody>
          <a:bodyPr/>
          <a:lstStyle/>
          <a:p>
            <a:pPr marL="0" indent="0">
              <a:buNone/>
            </a:pPr>
            <a:r>
              <a:rPr lang="en-US" dirty="0"/>
              <a:t>The Burnsville Fire Department is committed to deep professionalism: to delivering the highest quality of service with attention to integrity, effective communication, collaboration, and continuous improvement.</a:t>
            </a:r>
          </a:p>
        </p:txBody>
      </p:sp>
    </p:spTree>
    <p:extLst>
      <p:ext uri="{BB962C8B-B14F-4D97-AF65-F5344CB8AC3E}">
        <p14:creationId xmlns:p14="http://schemas.microsoft.com/office/powerpoint/2010/main" val="37414606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765F8-0F97-426E-96AA-76C847882730}"/>
              </a:ext>
            </a:extLst>
          </p:cNvPr>
          <p:cNvSpPr>
            <a:spLocks noGrp="1"/>
          </p:cNvSpPr>
          <p:nvPr>
            <p:ph type="title"/>
          </p:nvPr>
        </p:nvSpPr>
        <p:spPr/>
        <p:txBody>
          <a:bodyPr/>
          <a:lstStyle/>
          <a:p>
            <a:r>
              <a:rPr lang="en-US" dirty="0"/>
              <a:t>Who are we?</a:t>
            </a:r>
          </a:p>
        </p:txBody>
      </p:sp>
      <p:sp>
        <p:nvSpPr>
          <p:cNvPr id="3" name="Content Placeholder 2">
            <a:extLst>
              <a:ext uri="{FF2B5EF4-FFF2-40B4-BE49-F238E27FC236}">
                <a16:creationId xmlns:a16="http://schemas.microsoft.com/office/drawing/2014/main" id="{2CFBF9C5-9B28-42D5-840C-8B15532B6184}"/>
              </a:ext>
            </a:extLst>
          </p:cNvPr>
          <p:cNvSpPr>
            <a:spLocks noGrp="1"/>
          </p:cNvSpPr>
          <p:nvPr>
            <p:ph idx="1"/>
          </p:nvPr>
        </p:nvSpPr>
        <p:spPr/>
        <p:txBody>
          <a:bodyPr/>
          <a:lstStyle/>
          <a:p>
            <a:pPr marL="457200" indent="-457200"/>
            <a:r>
              <a:rPr lang="en-US" dirty="0"/>
              <a:t>Grounded in mission and core values.</a:t>
            </a:r>
          </a:p>
          <a:p>
            <a:pPr marL="457200" indent="-457200"/>
            <a:r>
              <a:rPr lang="en-US" dirty="0"/>
              <a:t>Aligned with procedural justice and protecting the dignity and sanctity of human life.</a:t>
            </a:r>
          </a:p>
        </p:txBody>
      </p:sp>
    </p:spTree>
    <p:extLst>
      <p:ext uri="{BB962C8B-B14F-4D97-AF65-F5344CB8AC3E}">
        <p14:creationId xmlns:p14="http://schemas.microsoft.com/office/powerpoint/2010/main" val="22564619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2B2A5C-361B-4920-87D1-6D0D576278EB}"/>
              </a:ext>
            </a:extLst>
          </p:cNvPr>
          <p:cNvSpPr>
            <a:spLocks noGrp="1"/>
          </p:cNvSpPr>
          <p:nvPr>
            <p:ph type="title"/>
          </p:nvPr>
        </p:nvSpPr>
        <p:spPr/>
        <p:txBody>
          <a:bodyPr/>
          <a:lstStyle/>
          <a:p>
            <a:r>
              <a:rPr lang="en-US" dirty="0"/>
              <a:t>Mental health care</a:t>
            </a:r>
          </a:p>
        </p:txBody>
      </p:sp>
      <p:sp>
        <p:nvSpPr>
          <p:cNvPr id="3" name="Content Placeholder 2">
            <a:extLst>
              <a:ext uri="{FF2B5EF4-FFF2-40B4-BE49-F238E27FC236}">
                <a16:creationId xmlns:a16="http://schemas.microsoft.com/office/drawing/2014/main" id="{C081FB1E-6792-4FC1-98DF-CABC161E29DF}"/>
              </a:ext>
            </a:extLst>
          </p:cNvPr>
          <p:cNvSpPr>
            <a:spLocks noGrp="1"/>
          </p:cNvSpPr>
          <p:nvPr>
            <p:ph idx="1"/>
          </p:nvPr>
        </p:nvSpPr>
        <p:spPr/>
        <p:txBody>
          <a:bodyPr/>
          <a:lstStyle/>
          <a:p>
            <a:pPr marL="457200" indent="-457200"/>
            <a:r>
              <a:rPr lang="en-US" dirty="0"/>
              <a:t>EMS community risk reduction.</a:t>
            </a:r>
          </a:p>
          <a:p>
            <a:pPr marL="457200" indent="-457200"/>
            <a:r>
              <a:rPr lang="en-US" dirty="0"/>
              <a:t>Embedded mental health professional.</a:t>
            </a:r>
          </a:p>
          <a:p>
            <a:pPr marL="0" indent="0">
              <a:buNone/>
            </a:pPr>
            <a:endParaRPr lang="en-US" dirty="0"/>
          </a:p>
        </p:txBody>
      </p:sp>
    </p:spTree>
    <p:extLst>
      <p:ext uri="{BB962C8B-B14F-4D97-AF65-F5344CB8AC3E}">
        <p14:creationId xmlns:p14="http://schemas.microsoft.com/office/powerpoint/2010/main" val="205973010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D2D994-9B5D-40A2-AC2B-11D834CDC339}"/>
              </a:ext>
            </a:extLst>
          </p:cNvPr>
          <p:cNvSpPr>
            <a:spLocks noGrp="1"/>
          </p:cNvSpPr>
          <p:nvPr>
            <p:ph type="title"/>
          </p:nvPr>
        </p:nvSpPr>
        <p:spPr/>
        <p:txBody>
          <a:bodyPr/>
          <a:lstStyle/>
          <a:p>
            <a:r>
              <a:rPr lang="en-US" dirty="0"/>
              <a:t>Enhanced on-shift staffing</a:t>
            </a:r>
          </a:p>
        </p:txBody>
      </p:sp>
      <p:sp>
        <p:nvSpPr>
          <p:cNvPr id="3" name="Content Placeholder 2">
            <a:extLst>
              <a:ext uri="{FF2B5EF4-FFF2-40B4-BE49-F238E27FC236}">
                <a16:creationId xmlns:a16="http://schemas.microsoft.com/office/drawing/2014/main" id="{662C33A2-9C88-4DA0-A0B9-605F470876F3}"/>
              </a:ext>
            </a:extLst>
          </p:cNvPr>
          <p:cNvSpPr>
            <a:spLocks noGrp="1"/>
          </p:cNvSpPr>
          <p:nvPr>
            <p:ph idx="1"/>
          </p:nvPr>
        </p:nvSpPr>
        <p:spPr/>
        <p:txBody>
          <a:bodyPr/>
          <a:lstStyle/>
          <a:p>
            <a:pPr marL="457200" indent="-457200"/>
            <a:r>
              <a:rPr lang="en-US" dirty="0"/>
              <a:t>Strive to increase staffing even considering the City’s fiscal limitations and consistent with a shared commitment to cost containment.</a:t>
            </a:r>
          </a:p>
          <a:p>
            <a:pPr marL="457200" indent="-457200"/>
            <a:r>
              <a:rPr lang="en-US" dirty="0"/>
              <a:t>Updated standards of coverage document. </a:t>
            </a:r>
          </a:p>
          <a:p>
            <a:pPr marL="0" indent="0">
              <a:buNone/>
            </a:pPr>
            <a:endParaRPr lang="en-US" dirty="0"/>
          </a:p>
        </p:txBody>
      </p:sp>
    </p:spTree>
    <p:extLst>
      <p:ext uri="{BB962C8B-B14F-4D97-AF65-F5344CB8AC3E}">
        <p14:creationId xmlns:p14="http://schemas.microsoft.com/office/powerpoint/2010/main" val="394058467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7A3FC8-E83D-4959-9069-4E39D970B885}"/>
              </a:ext>
            </a:extLst>
          </p:cNvPr>
          <p:cNvSpPr>
            <a:spLocks noGrp="1"/>
          </p:cNvSpPr>
          <p:nvPr>
            <p:ph type="title"/>
          </p:nvPr>
        </p:nvSpPr>
        <p:spPr/>
        <p:txBody>
          <a:bodyPr/>
          <a:lstStyle/>
          <a:p>
            <a:r>
              <a:rPr lang="en-US" dirty="0"/>
              <a:t>Community risk reduction</a:t>
            </a:r>
          </a:p>
        </p:txBody>
      </p:sp>
      <p:sp>
        <p:nvSpPr>
          <p:cNvPr id="3" name="Content Placeholder 2">
            <a:extLst>
              <a:ext uri="{FF2B5EF4-FFF2-40B4-BE49-F238E27FC236}">
                <a16:creationId xmlns:a16="http://schemas.microsoft.com/office/drawing/2014/main" id="{D9CA18B7-8566-4B33-B4DC-0A61B5A198A8}"/>
              </a:ext>
            </a:extLst>
          </p:cNvPr>
          <p:cNvSpPr>
            <a:spLocks noGrp="1"/>
          </p:cNvSpPr>
          <p:nvPr>
            <p:ph idx="1"/>
          </p:nvPr>
        </p:nvSpPr>
        <p:spPr/>
        <p:txBody>
          <a:bodyPr/>
          <a:lstStyle/>
          <a:p>
            <a:pPr marL="457200" indent="-457200"/>
            <a:r>
              <a:rPr lang="en-US" dirty="0"/>
              <a:t>Investigate and pursue improvements likely to achieve measurable gains in community safety.</a:t>
            </a:r>
          </a:p>
          <a:p>
            <a:pPr marL="457200" indent="-457200"/>
            <a:r>
              <a:rPr lang="en-US" dirty="0"/>
              <a:t>Use of civil action to achieve compliance of outstanding fire code violations in multifamily dwellings</a:t>
            </a:r>
          </a:p>
        </p:txBody>
      </p:sp>
    </p:spTree>
    <p:extLst>
      <p:ext uri="{BB962C8B-B14F-4D97-AF65-F5344CB8AC3E}">
        <p14:creationId xmlns:p14="http://schemas.microsoft.com/office/powerpoint/2010/main" val="34969588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A71DEA-CFE6-4FC5-8FEE-5FC364E95C4F}"/>
              </a:ext>
            </a:extLst>
          </p:cNvPr>
          <p:cNvSpPr>
            <a:spLocks noGrp="1"/>
          </p:cNvSpPr>
          <p:nvPr>
            <p:ph type="title"/>
          </p:nvPr>
        </p:nvSpPr>
        <p:spPr/>
        <p:txBody>
          <a:bodyPr/>
          <a:lstStyle/>
          <a:p>
            <a:r>
              <a:rPr lang="en-US" dirty="0"/>
              <a:t>Continuous improvement</a:t>
            </a:r>
          </a:p>
        </p:txBody>
      </p:sp>
      <p:sp>
        <p:nvSpPr>
          <p:cNvPr id="3" name="Content Placeholder 2">
            <a:extLst>
              <a:ext uri="{FF2B5EF4-FFF2-40B4-BE49-F238E27FC236}">
                <a16:creationId xmlns:a16="http://schemas.microsoft.com/office/drawing/2014/main" id="{5C37D7D8-06A2-4560-8729-3A7E7F7049FD}"/>
              </a:ext>
            </a:extLst>
          </p:cNvPr>
          <p:cNvSpPr>
            <a:spLocks noGrp="1"/>
          </p:cNvSpPr>
          <p:nvPr>
            <p:ph idx="1"/>
          </p:nvPr>
        </p:nvSpPr>
        <p:spPr/>
        <p:txBody>
          <a:bodyPr/>
          <a:lstStyle/>
          <a:p>
            <a:pPr marL="0" indent="0">
              <a:buNone/>
            </a:pPr>
            <a:r>
              <a:rPr lang="en-US" dirty="0"/>
              <a:t>BFD will engage operational leaders at all levels to identify and implement small and larger changes that improve the effectiveness and efficiency of operations.</a:t>
            </a:r>
          </a:p>
          <a:p>
            <a:pPr marL="0" indent="0">
              <a:buNone/>
            </a:pPr>
            <a:endParaRPr lang="en-US" dirty="0"/>
          </a:p>
        </p:txBody>
      </p:sp>
    </p:spTree>
    <p:extLst>
      <p:ext uri="{BB962C8B-B14F-4D97-AF65-F5344CB8AC3E}">
        <p14:creationId xmlns:p14="http://schemas.microsoft.com/office/powerpoint/2010/main" val="161649935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A71DEA-CFE6-4FC5-8FEE-5FC364E95C4F}"/>
              </a:ext>
            </a:extLst>
          </p:cNvPr>
          <p:cNvSpPr>
            <a:spLocks noGrp="1"/>
          </p:cNvSpPr>
          <p:nvPr>
            <p:ph type="title"/>
          </p:nvPr>
        </p:nvSpPr>
        <p:spPr/>
        <p:txBody>
          <a:bodyPr/>
          <a:lstStyle/>
          <a:p>
            <a:r>
              <a:rPr lang="en-US" dirty="0"/>
              <a:t>Firefighter wellness</a:t>
            </a:r>
          </a:p>
        </p:txBody>
      </p:sp>
      <p:sp>
        <p:nvSpPr>
          <p:cNvPr id="3" name="Content Placeholder 2">
            <a:extLst>
              <a:ext uri="{FF2B5EF4-FFF2-40B4-BE49-F238E27FC236}">
                <a16:creationId xmlns:a16="http://schemas.microsoft.com/office/drawing/2014/main" id="{5C37D7D8-06A2-4560-8729-3A7E7F7049FD}"/>
              </a:ext>
            </a:extLst>
          </p:cNvPr>
          <p:cNvSpPr>
            <a:spLocks noGrp="1"/>
          </p:cNvSpPr>
          <p:nvPr>
            <p:ph idx="1"/>
          </p:nvPr>
        </p:nvSpPr>
        <p:spPr/>
        <p:txBody>
          <a:bodyPr/>
          <a:lstStyle/>
          <a:p>
            <a:pPr marL="457200" indent="-457200"/>
            <a:r>
              <a:rPr lang="en-US" dirty="0"/>
              <a:t>Continue to pursue its commitment to comprehensive firefighter wellness, including fitness and especially cardiac health, cancer risk reduction, and mental health.</a:t>
            </a:r>
          </a:p>
          <a:p>
            <a:pPr marL="457200" indent="-457200"/>
            <a:r>
              <a:rPr lang="en-US" dirty="0"/>
              <a:t>Embedded mental health provider.</a:t>
            </a:r>
          </a:p>
          <a:p>
            <a:pPr marL="0" indent="0">
              <a:buNone/>
            </a:pPr>
            <a:endParaRPr lang="en-US" dirty="0"/>
          </a:p>
        </p:txBody>
      </p:sp>
    </p:spTree>
    <p:extLst>
      <p:ext uri="{BB962C8B-B14F-4D97-AF65-F5344CB8AC3E}">
        <p14:creationId xmlns:p14="http://schemas.microsoft.com/office/powerpoint/2010/main" val="60851842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6836466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A3BB3-9CF0-41B3-817D-E142A5477A8E}"/>
              </a:ext>
            </a:extLst>
          </p:cNvPr>
          <p:cNvSpPr>
            <a:spLocks noGrp="1"/>
          </p:cNvSpPr>
          <p:nvPr>
            <p:ph type="title"/>
          </p:nvPr>
        </p:nvSpPr>
        <p:spPr/>
        <p:txBody>
          <a:bodyPr/>
          <a:lstStyle/>
          <a:p>
            <a:r>
              <a:rPr lang="en-US" dirty="0"/>
              <a:t>Where are we now?</a:t>
            </a:r>
          </a:p>
        </p:txBody>
      </p:sp>
      <p:sp>
        <p:nvSpPr>
          <p:cNvPr id="3" name="Content Placeholder 2">
            <a:extLst>
              <a:ext uri="{FF2B5EF4-FFF2-40B4-BE49-F238E27FC236}">
                <a16:creationId xmlns:a16="http://schemas.microsoft.com/office/drawing/2014/main" id="{F53C37F5-11BF-43FA-AC00-4E12A9699C71}"/>
              </a:ext>
            </a:extLst>
          </p:cNvPr>
          <p:cNvSpPr>
            <a:spLocks noGrp="1"/>
          </p:cNvSpPr>
          <p:nvPr>
            <p:ph idx="1"/>
          </p:nvPr>
        </p:nvSpPr>
        <p:spPr/>
        <p:txBody>
          <a:bodyPr/>
          <a:lstStyle/>
          <a:p>
            <a:pPr marL="457200" indent="-457200"/>
            <a:r>
              <a:rPr lang="en-US" dirty="0"/>
              <a:t>Driving forward mission, core values, and culture. </a:t>
            </a:r>
          </a:p>
          <a:p>
            <a:pPr marL="457200" indent="-457200"/>
            <a:r>
              <a:rPr lang="en-US" dirty="0"/>
              <a:t>Healing professionally and personally from traumas and grief of February 18 LODDs.</a:t>
            </a:r>
          </a:p>
          <a:p>
            <a:pPr marL="0" indent="0">
              <a:buNone/>
            </a:pPr>
            <a:endParaRPr lang="en-US" dirty="0"/>
          </a:p>
          <a:p>
            <a:endParaRPr lang="en-US" dirty="0"/>
          </a:p>
        </p:txBody>
      </p:sp>
    </p:spTree>
    <p:extLst>
      <p:ext uri="{BB962C8B-B14F-4D97-AF65-F5344CB8AC3E}">
        <p14:creationId xmlns:p14="http://schemas.microsoft.com/office/powerpoint/2010/main" val="30355144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A3BB3-9CF0-41B3-817D-E142A5477A8E}"/>
              </a:ext>
            </a:extLst>
          </p:cNvPr>
          <p:cNvSpPr>
            <a:spLocks noGrp="1"/>
          </p:cNvSpPr>
          <p:nvPr>
            <p:ph type="title"/>
          </p:nvPr>
        </p:nvSpPr>
        <p:spPr/>
        <p:txBody>
          <a:bodyPr/>
          <a:lstStyle/>
          <a:p>
            <a:r>
              <a:rPr lang="en-US" dirty="0"/>
              <a:t>Where are we now?</a:t>
            </a:r>
          </a:p>
        </p:txBody>
      </p:sp>
      <p:sp>
        <p:nvSpPr>
          <p:cNvPr id="3" name="Content Placeholder 2">
            <a:extLst>
              <a:ext uri="{FF2B5EF4-FFF2-40B4-BE49-F238E27FC236}">
                <a16:creationId xmlns:a16="http://schemas.microsoft.com/office/drawing/2014/main" id="{F53C37F5-11BF-43FA-AC00-4E12A9699C71}"/>
              </a:ext>
            </a:extLst>
          </p:cNvPr>
          <p:cNvSpPr>
            <a:spLocks noGrp="1"/>
          </p:cNvSpPr>
          <p:nvPr>
            <p:ph idx="1"/>
          </p:nvPr>
        </p:nvSpPr>
        <p:spPr/>
        <p:txBody>
          <a:bodyPr/>
          <a:lstStyle/>
          <a:p>
            <a:pPr marL="457200" indent="-457200"/>
            <a:r>
              <a:rPr lang="en-US" dirty="0"/>
              <a:t>Implementing TAG analysis recommendations.</a:t>
            </a:r>
          </a:p>
          <a:p>
            <a:pPr marL="457200" indent="-457200"/>
            <a:r>
              <a:rPr lang="en-US" dirty="0"/>
              <a:t>Building relationships and trust.</a:t>
            </a:r>
          </a:p>
          <a:p>
            <a:pPr marL="457200" indent="-457200"/>
            <a:r>
              <a:rPr lang="en-US" dirty="0"/>
              <a:t>Focusing on strategic priorities.</a:t>
            </a:r>
          </a:p>
        </p:txBody>
      </p:sp>
    </p:spTree>
    <p:extLst>
      <p:ext uri="{BB962C8B-B14F-4D97-AF65-F5344CB8AC3E}">
        <p14:creationId xmlns:p14="http://schemas.microsoft.com/office/powerpoint/2010/main" val="3456679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A14D9B-88C6-4AC0-BEEB-D5CC90BFDBA2}"/>
              </a:ext>
            </a:extLst>
          </p:cNvPr>
          <p:cNvSpPr>
            <a:spLocks noGrp="1"/>
          </p:cNvSpPr>
          <p:nvPr>
            <p:ph type="title"/>
          </p:nvPr>
        </p:nvSpPr>
        <p:spPr/>
        <p:txBody>
          <a:bodyPr/>
          <a:lstStyle/>
          <a:p>
            <a:r>
              <a:rPr lang="en-US" dirty="0"/>
              <a:t>Where are we going?</a:t>
            </a:r>
          </a:p>
        </p:txBody>
      </p:sp>
      <p:sp>
        <p:nvSpPr>
          <p:cNvPr id="3" name="Content Placeholder 2">
            <a:extLst>
              <a:ext uri="{FF2B5EF4-FFF2-40B4-BE49-F238E27FC236}">
                <a16:creationId xmlns:a16="http://schemas.microsoft.com/office/drawing/2014/main" id="{7E46EC4B-02B3-46EF-8934-EFA13D598526}"/>
              </a:ext>
            </a:extLst>
          </p:cNvPr>
          <p:cNvSpPr>
            <a:spLocks noGrp="1"/>
          </p:cNvSpPr>
          <p:nvPr>
            <p:ph idx="1"/>
          </p:nvPr>
        </p:nvSpPr>
        <p:spPr/>
        <p:txBody>
          <a:bodyPr/>
          <a:lstStyle/>
          <a:p>
            <a:pPr marL="457200" indent="-457200"/>
            <a:r>
              <a:rPr lang="en-US" dirty="0"/>
              <a:t>Investing and expanding wellness initiatives to keep staff healthy, safe, and engaged.</a:t>
            </a:r>
          </a:p>
          <a:p>
            <a:pPr marL="457200" indent="-457200"/>
            <a:r>
              <a:rPr lang="en-US" dirty="0"/>
              <a:t>Investing in high quality training and development opportunities.</a:t>
            </a:r>
          </a:p>
          <a:p>
            <a:pPr marL="0" indent="0">
              <a:buNone/>
            </a:pPr>
            <a:endParaRPr lang="en-US" dirty="0"/>
          </a:p>
        </p:txBody>
      </p:sp>
    </p:spTree>
    <p:extLst>
      <p:ext uri="{BB962C8B-B14F-4D97-AF65-F5344CB8AC3E}">
        <p14:creationId xmlns:p14="http://schemas.microsoft.com/office/powerpoint/2010/main" val="38592165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A14D9B-88C6-4AC0-BEEB-D5CC90BFDBA2}"/>
              </a:ext>
            </a:extLst>
          </p:cNvPr>
          <p:cNvSpPr>
            <a:spLocks noGrp="1"/>
          </p:cNvSpPr>
          <p:nvPr>
            <p:ph type="title"/>
          </p:nvPr>
        </p:nvSpPr>
        <p:spPr/>
        <p:txBody>
          <a:bodyPr/>
          <a:lstStyle/>
          <a:p>
            <a:r>
              <a:rPr lang="en-US" dirty="0"/>
              <a:t>Where are we going?</a:t>
            </a:r>
          </a:p>
        </p:txBody>
      </p:sp>
      <p:sp>
        <p:nvSpPr>
          <p:cNvPr id="3" name="Content Placeholder 2">
            <a:extLst>
              <a:ext uri="{FF2B5EF4-FFF2-40B4-BE49-F238E27FC236}">
                <a16:creationId xmlns:a16="http://schemas.microsoft.com/office/drawing/2014/main" id="{7E46EC4B-02B3-46EF-8934-EFA13D598526}"/>
              </a:ext>
            </a:extLst>
          </p:cNvPr>
          <p:cNvSpPr>
            <a:spLocks noGrp="1"/>
          </p:cNvSpPr>
          <p:nvPr>
            <p:ph idx="1"/>
          </p:nvPr>
        </p:nvSpPr>
        <p:spPr/>
        <p:txBody>
          <a:bodyPr/>
          <a:lstStyle/>
          <a:p>
            <a:pPr marL="457200" indent="-457200"/>
            <a:r>
              <a:rPr lang="en-US" dirty="0"/>
              <a:t>Expanding Behavioral Health Unit to build on innovative and efficient options to meet service level and community needs.</a:t>
            </a:r>
          </a:p>
          <a:p>
            <a:pPr marL="457200" indent="-457200"/>
            <a:r>
              <a:rPr lang="en-US" dirty="0"/>
              <a:t>Building trust and legitimacy through inclusivity and collaboration with the community.</a:t>
            </a:r>
          </a:p>
        </p:txBody>
      </p:sp>
    </p:spTree>
    <p:extLst>
      <p:ext uri="{BB962C8B-B14F-4D97-AF65-F5344CB8AC3E}">
        <p14:creationId xmlns:p14="http://schemas.microsoft.com/office/powerpoint/2010/main" val="4715541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2B2A5C-361B-4920-87D1-6D0D576278EB}"/>
              </a:ext>
            </a:extLst>
          </p:cNvPr>
          <p:cNvSpPr>
            <a:spLocks noGrp="1"/>
          </p:cNvSpPr>
          <p:nvPr>
            <p:ph type="title"/>
          </p:nvPr>
        </p:nvSpPr>
        <p:spPr/>
        <p:txBody>
          <a:bodyPr/>
          <a:lstStyle/>
          <a:p>
            <a:r>
              <a:rPr lang="en-US" dirty="0"/>
              <a:t>Building culture</a:t>
            </a:r>
          </a:p>
        </p:txBody>
      </p:sp>
      <p:sp>
        <p:nvSpPr>
          <p:cNvPr id="3" name="Content Placeholder 2">
            <a:extLst>
              <a:ext uri="{FF2B5EF4-FFF2-40B4-BE49-F238E27FC236}">
                <a16:creationId xmlns:a16="http://schemas.microsoft.com/office/drawing/2014/main" id="{C081FB1E-6792-4FC1-98DF-CABC161E29DF}"/>
              </a:ext>
            </a:extLst>
          </p:cNvPr>
          <p:cNvSpPr>
            <a:spLocks noGrp="1"/>
          </p:cNvSpPr>
          <p:nvPr>
            <p:ph idx="1"/>
          </p:nvPr>
        </p:nvSpPr>
        <p:spPr/>
        <p:txBody>
          <a:bodyPr/>
          <a:lstStyle/>
          <a:p>
            <a:pPr marL="0" indent="0">
              <a:buNone/>
            </a:pPr>
            <a:r>
              <a:rPr lang="en-US" dirty="0"/>
              <a:t>We expect accountability to mission, core values, actions, attitude, behavior. We champion family culture, safety, training, development, and wellness initiatives to take care of our teams so they can best serve our community.</a:t>
            </a:r>
          </a:p>
        </p:txBody>
      </p:sp>
    </p:spTree>
    <p:extLst>
      <p:ext uri="{BB962C8B-B14F-4D97-AF65-F5344CB8AC3E}">
        <p14:creationId xmlns:p14="http://schemas.microsoft.com/office/powerpoint/2010/main" val="23021732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D2D994-9B5D-40A2-AC2B-11D834CDC339}"/>
              </a:ext>
            </a:extLst>
          </p:cNvPr>
          <p:cNvSpPr>
            <a:spLocks noGrp="1"/>
          </p:cNvSpPr>
          <p:nvPr>
            <p:ph type="title"/>
          </p:nvPr>
        </p:nvSpPr>
        <p:spPr/>
        <p:txBody>
          <a:bodyPr/>
          <a:lstStyle/>
          <a:p>
            <a:r>
              <a:rPr lang="en-US" dirty="0"/>
              <a:t>Strategic priorities</a:t>
            </a:r>
          </a:p>
        </p:txBody>
      </p:sp>
      <p:sp>
        <p:nvSpPr>
          <p:cNvPr id="3" name="Content Placeholder 2">
            <a:extLst>
              <a:ext uri="{FF2B5EF4-FFF2-40B4-BE49-F238E27FC236}">
                <a16:creationId xmlns:a16="http://schemas.microsoft.com/office/drawing/2014/main" id="{662C33A2-9C88-4DA0-A0B9-605F470876F3}"/>
              </a:ext>
            </a:extLst>
          </p:cNvPr>
          <p:cNvSpPr>
            <a:spLocks noGrp="1"/>
          </p:cNvSpPr>
          <p:nvPr>
            <p:ph idx="1"/>
          </p:nvPr>
        </p:nvSpPr>
        <p:spPr/>
        <p:txBody>
          <a:bodyPr/>
          <a:lstStyle/>
          <a:p>
            <a:pPr marL="0" indent="0">
              <a:buNone/>
            </a:pPr>
            <a:r>
              <a:rPr lang="en-US" dirty="0"/>
              <a:t>Our strategic priorities help us stay focused on what is most important in order to deliver the highest level of public safety service possible to our community.</a:t>
            </a:r>
          </a:p>
        </p:txBody>
      </p:sp>
    </p:spTree>
    <p:extLst>
      <p:ext uri="{BB962C8B-B14F-4D97-AF65-F5344CB8AC3E}">
        <p14:creationId xmlns:p14="http://schemas.microsoft.com/office/powerpoint/2010/main" val="29329731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433</TotalTime>
  <Words>937</Words>
  <Application>Microsoft Office PowerPoint</Application>
  <PresentationFormat>Widescreen</PresentationFormat>
  <Paragraphs>134</Paragraphs>
  <Slides>35</Slides>
  <Notes>23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35</vt:i4>
      </vt:variant>
    </vt:vector>
  </HeadingPairs>
  <TitlesOfParts>
    <vt:vector size="39" baseType="lpstr">
      <vt:lpstr>Arial</vt:lpstr>
      <vt:lpstr>Calibri</vt:lpstr>
      <vt:lpstr>Tw Cen MT</vt:lpstr>
      <vt:lpstr>Office Theme</vt:lpstr>
      <vt:lpstr>Police Department</vt:lpstr>
      <vt:lpstr>Who are we?</vt:lpstr>
      <vt:lpstr>Who are we?</vt:lpstr>
      <vt:lpstr>Where are we now?</vt:lpstr>
      <vt:lpstr>Where are we now?</vt:lpstr>
      <vt:lpstr>Where are we going?</vt:lpstr>
      <vt:lpstr>Where are we going?</vt:lpstr>
      <vt:lpstr>Building culture</vt:lpstr>
      <vt:lpstr>Strategic priorities</vt:lpstr>
      <vt:lpstr>How will we get there?</vt:lpstr>
      <vt:lpstr>How will we get there?</vt:lpstr>
      <vt:lpstr>How will we get there?</vt:lpstr>
      <vt:lpstr>How will we get there?</vt:lpstr>
      <vt:lpstr>How will we get there?</vt:lpstr>
      <vt:lpstr>How will we get there?</vt:lpstr>
      <vt:lpstr>How will we get there?</vt:lpstr>
      <vt:lpstr>How will we get there?</vt:lpstr>
      <vt:lpstr>Current challenges</vt:lpstr>
      <vt:lpstr>Current challenges</vt:lpstr>
      <vt:lpstr>PowerPoint Presentation</vt:lpstr>
      <vt:lpstr>Fire Department</vt:lpstr>
      <vt:lpstr>Our mission</vt:lpstr>
      <vt:lpstr>Our values</vt:lpstr>
      <vt:lpstr>Strengths</vt:lpstr>
      <vt:lpstr>Limitations</vt:lpstr>
      <vt:lpstr>Opportunities</vt:lpstr>
      <vt:lpstr>Threats</vt:lpstr>
      <vt:lpstr>Where are we going?</vt:lpstr>
      <vt:lpstr>How will we get there?</vt:lpstr>
      <vt:lpstr>Mental health care</vt:lpstr>
      <vt:lpstr>Enhanced on-shift staffing</vt:lpstr>
      <vt:lpstr>Community risk reduction</vt:lpstr>
      <vt:lpstr>Continuous improvement</vt:lpstr>
      <vt:lpstr>Firefighter wellness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Gregg Lindberg</dc:creator>
  <cp:lastModifiedBy>Bethany Brewer</cp:lastModifiedBy>
  <cp:revision>68</cp:revision>
  <cp:lastPrinted>2024-05-30T17:31:56Z</cp:lastPrinted>
  <dcterms:created xsi:type="dcterms:W3CDTF">2024-01-29T03:26:32Z</dcterms:created>
  <dcterms:modified xsi:type="dcterms:W3CDTF">2024-08-28T04:40:37Z</dcterms:modified>
</cp:coreProperties>
</file>